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08" r:id="rId2"/>
    <p:sldId id="257" r:id="rId3"/>
    <p:sldId id="305" r:id="rId4"/>
    <p:sldId id="266" r:id="rId5"/>
    <p:sldId id="311" r:id="rId6"/>
    <p:sldId id="306" r:id="rId7"/>
    <p:sldId id="295" r:id="rId8"/>
    <p:sldId id="273" r:id="rId9"/>
    <p:sldId id="279" r:id="rId10"/>
    <p:sldId id="269" r:id="rId11"/>
    <p:sldId id="313" r:id="rId12"/>
    <p:sldId id="314" r:id="rId13"/>
    <p:sldId id="261" r:id="rId14"/>
    <p:sldId id="262" r:id="rId15"/>
    <p:sldId id="312" r:id="rId16"/>
    <p:sldId id="264" r:id="rId17"/>
    <p:sldId id="309" r:id="rId18"/>
    <p:sldId id="310"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Todd" initials="DT" lastIdx="9" clrIdx="0">
    <p:extLst>
      <p:ext uri="{19B8F6BF-5375-455C-9EA6-DF929625EA0E}">
        <p15:presenceInfo xmlns:p15="http://schemas.microsoft.com/office/powerpoint/2012/main" userId="S::dtodd@putnamcountyga.us::a61edb0a-aaa1-4a92-8830-00edf227f6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346C6-EC6E-4C48-BDFE-357F33CAF420}" v="30" dt="2024-02-21T18:40:57.679"/>
    <p1510:client id="{5D967554-A617-4091-B134-4814A7D27326}" v="129" dt="2024-02-21T19:05:57.436"/>
    <p1510:client id="{5DA72921-A5D8-4D72-AA0C-263C57393C4B}" v="6" dt="2024-02-21T13:43:37.976"/>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84"/>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Putnam EMS FY ’23</a:t>
            </a:r>
            <a:r>
              <a:rPr lang="en-US" baseline="0"/>
              <a:t> Data</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Calls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Sick person</c:v>
                </c:pt>
                <c:pt idx="1">
                  <c:v>Traffic Accidents</c:v>
                </c:pt>
                <c:pt idx="2">
                  <c:v>Transfer</c:v>
                </c:pt>
                <c:pt idx="3">
                  <c:v>Falls</c:v>
                </c:pt>
                <c:pt idx="4">
                  <c:v>Breathing Problems</c:v>
                </c:pt>
              </c:strCache>
            </c:strRef>
          </c:cat>
          <c:val>
            <c:numRef>
              <c:f>Sheet1!$B$2:$B$6</c:f>
              <c:numCache>
                <c:formatCode>General</c:formatCode>
                <c:ptCount val="5"/>
                <c:pt idx="0">
                  <c:v>696</c:v>
                </c:pt>
                <c:pt idx="1">
                  <c:v>348</c:v>
                </c:pt>
                <c:pt idx="2">
                  <c:v>327</c:v>
                </c:pt>
                <c:pt idx="3">
                  <c:v>296</c:v>
                </c:pt>
                <c:pt idx="4">
                  <c:v>242</c:v>
                </c:pt>
              </c:numCache>
            </c:numRef>
          </c:val>
          <c:extLst>
            <c:ext xmlns:c16="http://schemas.microsoft.com/office/drawing/2014/chart" uri="{C3380CC4-5D6E-409C-BE32-E72D297353CC}">
              <c16:uniqueId val="{00000000-3587-4265-BD9A-E63025834DEC}"/>
            </c:ext>
          </c:extLst>
        </c:ser>
        <c:dLbls>
          <c:showLegendKey val="0"/>
          <c:showVal val="0"/>
          <c:showCatName val="0"/>
          <c:showSerName val="0"/>
          <c:showPercent val="0"/>
          <c:showBubbleSize val="0"/>
        </c:dLbls>
        <c:gapWidth val="219"/>
        <c:overlap val="-27"/>
        <c:axId val="799978911"/>
        <c:axId val="1241352927"/>
      </c:barChart>
      <c:catAx>
        <c:axId val="79997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41352927"/>
        <c:crosses val="autoZero"/>
        <c:auto val="1"/>
        <c:lblAlgn val="ctr"/>
        <c:lblOffset val="100"/>
        <c:noMultiLvlLbl val="0"/>
      </c:catAx>
      <c:valAx>
        <c:axId val="1241352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9978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Calls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Structure Fires</c:v>
                </c:pt>
                <c:pt idx="1">
                  <c:v>Vehicle Fires</c:v>
                </c:pt>
                <c:pt idx="2">
                  <c:v>Outdoor Fires</c:v>
                </c:pt>
                <c:pt idx="3">
                  <c:v>Gas Leaks</c:v>
                </c:pt>
                <c:pt idx="4">
                  <c:v>Motor Vehicle Wrecks</c:v>
                </c:pt>
                <c:pt idx="5">
                  <c:v>EMS Assist Calls</c:v>
                </c:pt>
              </c:strCache>
            </c:strRef>
          </c:cat>
          <c:val>
            <c:numRef>
              <c:f>Sheet1!$B$2:$B$7</c:f>
              <c:numCache>
                <c:formatCode>General</c:formatCode>
                <c:ptCount val="6"/>
                <c:pt idx="0">
                  <c:v>27</c:v>
                </c:pt>
                <c:pt idx="1">
                  <c:v>23</c:v>
                </c:pt>
                <c:pt idx="2">
                  <c:v>74</c:v>
                </c:pt>
                <c:pt idx="3">
                  <c:v>10</c:v>
                </c:pt>
                <c:pt idx="4">
                  <c:v>241</c:v>
                </c:pt>
                <c:pt idx="5">
                  <c:v>1233</c:v>
                </c:pt>
              </c:numCache>
            </c:numRef>
          </c:val>
          <c:extLst>
            <c:ext xmlns:c16="http://schemas.microsoft.com/office/drawing/2014/chart" uri="{C3380CC4-5D6E-409C-BE32-E72D297353CC}">
              <c16:uniqueId val="{00000000-CCEF-455A-BDB8-A79F40CB8C7D}"/>
            </c:ext>
          </c:extLst>
        </c:ser>
        <c:dLbls>
          <c:showLegendKey val="0"/>
          <c:showVal val="0"/>
          <c:showCatName val="0"/>
          <c:showSerName val="0"/>
          <c:showPercent val="0"/>
          <c:showBubbleSize val="0"/>
        </c:dLbls>
        <c:gapWidth val="219"/>
        <c:overlap val="-27"/>
        <c:axId val="1329853216"/>
        <c:axId val="1397748704"/>
      </c:barChart>
      <c:catAx>
        <c:axId val="132985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7748704"/>
        <c:crosses val="autoZero"/>
        <c:auto val="1"/>
        <c:lblAlgn val="ctr"/>
        <c:lblOffset val="100"/>
        <c:noMultiLvlLbl val="0"/>
      </c:catAx>
      <c:valAx>
        <c:axId val="139774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985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Dogs</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Intakes</c:v>
                </c:pt>
                <c:pt idx="1">
                  <c:v>Adoptions</c:v>
                </c:pt>
                <c:pt idx="2">
                  <c:v>Return to Owner</c:v>
                </c:pt>
                <c:pt idx="3">
                  <c:v>Transfer to Non-Profit Rescue</c:v>
                </c:pt>
                <c:pt idx="4">
                  <c:v>Euthanized</c:v>
                </c:pt>
              </c:strCache>
            </c:strRef>
          </c:cat>
          <c:val>
            <c:numRef>
              <c:f>Sheet1!$B$2:$B$6</c:f>
              <c:numCache>
                <c:formatCode>General</c:formatCode>
                <c:ptCount val="5"/>
                <c:pt idx="0">
                  <c:v>260</c:v>
                </c:pt>
                <c:pt idx="1">
                  <c:v>43</c:v>
                </c:pt>
                <c:pt idx="2">
                  <c:v>47</c:v>
                </c:pt>
                <c:pt idx="3">
                  <c:v>87</c:v>
                </c:pt>
                <c:pt idx="4">
                  <c:v>77</c:v>
                </c:pt>
              </c:numCache>
            </c:numRef>
          </c:val>
          <c:extLst>
            <c:ext xmlns:c16="http://schemas.microsoft.com/office/drawing/2014/chart" uri="{C3380CC4-5D6E-409C-BE32-E72D297353CC}">
              <c16:uniqueId val="{00000000-EB8C-47BA-BA89-9C7EA4D75B3E}"/>
            </c:ext>
          </c:extLst>
        </c:ser>
        <c:ser>
          <c:idx val="1"/>
          <c:order val="1"/>
          <c:tx>
            <c:strRef>
              <c:f>Sheet1!$C$1</c:f>
              <c:strCache>
                <c:ptCount val="1"/>
                <c:pt idx="0">
                  <c:v>Cats</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Intakes</c:v>
                </c:pt>
                <c:pt idx="1">
                  <c:v>Adoptions</c:v>
                </c:pt>
                <c:pt idx="2">
                  <c:v>Return to Owner</c:v>
                </c:pt>
                <c:pt idx="3">
                  <c:v>Transfer to Non-Profit Rescue</c:v>
                </c:pt>
                <c:pt idx="4">
                  <c:v>Euthanized</c:v>
                </c:pt>
              </c:strCache>
            </c:strRef>
          </c:cat>
          <c:val>
            <c:numRef>
              <c:f>Sheet1!$C$2:$C$6</c:f>
              <c:numCache>
                <c:formatCode>General</c:formatCode>
                <c:ptCount val="5"/>
                <c:pt idx="0">
                  <c:v>153</c:v>
                </c:pt>
                <c:pt idx="1">
                  <c:v>16</c:v>
                </c:pt>
                <c:pt idx="2">
                  <c:v>4</c:v>
                </c:pt>
                <c:pt idx="3">
                  <c:v>8</c:v>
                </c:pt>
                <c:pt idx="4">
                  <c:v>127</c:v>
                </c:pt>
              </c:numCache>
            </c:numRef>
          </c:val>
          <c:extLst>
            <c:ext xmlns:c16="http://schemas.microsoft.com/office/drawing/2014/chart" uri="{C3380CC4-5D6E-409C-BE32-E72D297353CC}">
              <c16:uniqueId val="{00000001-EB8C-47BA-BA89-9C7EA4D75B3E}"/>
            </c:ext>
          </c:extLst>
        </c:ser>
        <c:dLbls>
          <c:showLegendKey val="0"/>
          <c:showVal val="0"/>
          <c:showCatName val="0"/>
          <c:showSerName val="0"/>
          <c:showPercent val="0"/>
          <c:showBubbleSize val="0"/>
        </c:dLbls>
        <c:gapWidth val="219"/>
        <c:overlap val="-27"/>
        <c:axId val="1392471184"/>
        <c:axId val="1334524352"/>
      </c:barChart>
      <c:catAx>
        <c:axId val="139247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4524352"/>
        <c:crosses val="autoZero"/>
        <c:auto val="1"/>
        <c:lblAlgn val="ctr"/>
        <c:lblOffset val="100"/>
        <c:noMultiLvlLbl val="0"/>
      </c:catAx>
      <c:valAx>
        <c:axId val="133452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247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0EA5F0D-C1DC-412F-A146-DDB3A74B588F}" type="datetimeFigureOut">
              <a:rPr lang="en-US"/>
              <a:t>2/22/2024</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CDE508-72C8-4AB5-AA9C-1584D31690E0}" type="datetimeFigureOut">
              <a:rPr lang="en-US"/>
              <a:t>2/22/2024</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a:p>
        </p:txBody>
      </p:sp>
    </p:spTree>
    <p:extLst>
      <p:ext uri="{BB962C8B-B14F-4D97-AF65-F5344CB8AC3E}">
        <p14:creationId xmlns:p14="http://schemas.microsoft.com/office/powerpoint/2010/main" val="2279299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71462E20-15F3-430C-8A3C-45D28A5311CE}" type="datetime1">
              <a:rPr lang="en-US" smtClean="0"/>
              <a:t>2/22/2024</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2DFBDCB1-84E4-4C74-8A4E-1AEDB9E3167D}" type="datetime1">
              <a:rPr lang="en-US" smtClean="0"/>
              <a:t>2/22/2024</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7CAF0221-C429-4379-A6B4-39B2F3F7D016}" type="datetime1">
              <a:rPr lang="en-US" smtClean="0"/>
              <a:t>2/22/2024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CAD666CB-6FA1-4FC5-933E-66458CDD9B1C}" type="datetime1">
              <a:rPr lang="en-US" smtClean="0"/>
              <a:t>2/22/2024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4C0E4518-3AA5-4E34-8379-76EB0FBB75A7}" type="datetime1">
              <a:rPr lang="en-US" smtClean="0"/>
              <a:t>2/22/2024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922A07D-C819-472B-BD3B-490B5500B98B}" type="datetime1">
              <a:rPr lang="en-US" smtClean="0"/>
              <a:t>2/22/2024</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123525A9-B1A9-4211-969E-F8D6F805CA1C}" type="datetime1">
              <a:rPr lang="en-US" smtClean="0"/>
              <a:t>2/22/2024</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AC87CE3D-A916-40C2-8F33-BC59703F85EA}" type="datetime1">
              <a:rPr lang="en-US" smtClean="0"/>
              <a:t>2/22/2024</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466B969-99CD-455D-AC87-34F21C3E7646}" type="datetime1">
              <a:rPr lang="en-US" smtClean="0"/>
              <a:t>2/22/2024</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3ECF859B-492C-4134-BCB9-CED29DA104A4}" type="datetime1">
              <a:rPr lang="en-US" smtClean="0"/>
              <a:t>2/22/2024</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33BD95B7-4837-4AEC-8205-9F7D046F4F6F}" type="datetime1">
              <a:rPr lang="en-US" smtClean="0"/>
              <a:t>2/22/2024</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D9415417-B39E-4FE8-AAED-BB5FC90059B3}" type="datetime1">
              <a:rPr lang="en-US" smtClean="0"/>
              <a:t>2/22/2024</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D13C6718-B96C-45B6-BCB4-CFCDCC008CDF}" type="datetime1">
              <a:rPr lang="en-US" smtClean="0"/>
              <a:t>2/22/2024</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putnamcountyga.us/sites/default/files/fileattachments/finance/page/2261/2022_pafr.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5A08188-BD90-47BD-84E9-DE9C616986D1}"/>
              </a:ext>
            </a:extLst>
          </p:cNvPr>
          <p:cNvSpPr>
            <a:spLocks noGrp="1"/>
          </p:cNvSpPr>
          <p:nvPr>
            <p:ph type="title"/>
          </p:nvPr>
        </p:nvSpPr>
        <p:spPr>
          <a:xfrm>
            <a:off x="7452819" y="1636655"/>
            <a:ext cx="4624853" cy="652254"/>
          </a:xfrm>
        </p:spPr>
        <p:txBody>
          <a:bodyPr anchor="b">
            <a:normAutofit fontScale="90000"/>
          </a:bodyPr>
          <a:lstStyle/>
          <a:p>
            <a:pPr algn="ctr"/>
            <a:r>
              <a:rPr lang="en-US" b="1"/>
              <a:t>Your Tax Dollars at Work</a:t>
            </a:r>
          </a:p>
        </p:txBody>
      </p:sp>
      <p:sp>
        <p:nvSpPr>
          <p:cNvPr id="10" name="Text Placeholder 3">
            <a:extLst>
              <a:ext uri="{FF2B5EF4-FFF2-40B4-BE49-F238E27FC236}">
                <a16:creationId xmlns:a16="http://schemas.microsoft.com/office/drawing/2014/main" id="{E5DDF3D9-B2A5-4F91-93FF-AD1BDE81FD4A}"/>
              </a:ext>
            </a:extLst>
          </p:cNvPr>
          <p:cNvSpPr>
            <a:spLocks noGrp="1"/>
          </p:cNvSpPr>
          <p:nvPr>
            <p:ph type="body" sz="half" idx="2"/>
          </p:nvPr>
        </p:nvSpPr>
        <p:spPr>
          <a:xfrm>
            <a:off x="7688016" y="2965148"/>
            <a:ext cx="4154461" cy="1644614"/>
          </a:xfrm>
        </p:spPr>
        <p:txBody>
          <a:bodyPr>
            <a:noAutofit/>
          </a:bodyPr>
          <a:lstStyle/>
          <a:p>
            <a:pPr algn="ctr"/>
            <a:r>
              <a:rPr lang="en-US" sz="2000"/>
              <a:t>A Financial Report to the Citizens of </a:t>
            </a:r>
            <a:br>
              <a:rPr lang="en-US" sz="2000"/>
            </a:br>
            <a:r>
              <a:rPr lang="en-US" sz="2000"/>
              <a:t>Putnam County, Georgia </a:t>
            </a:r>
            <a:br>
              <a:rPr lang="en-US" sz="2000"/>
            </a:br>
            <a:r>
              <a:rPr lang="en-US" sz="2000"/>
              <a:t>for Fiscal Year 2023</a:t>
            </a:r>
          </a:p>
          <a:p>
            <a:endParaRPr lang="en-US" sz="2000"/>
          </a:p>
          <a:p>
            <a:pPr algn="ctr"/>
            <a:r>
              <a:rPr lang="en-US" sz="2000"/>
              <a:t>October 1, 2022 – September 30, 2023</a:t>
            </a:r>
          </a:p>
        </p:txBody>
      </p:sp>
      <p:sp>
        <p:nvSpPr>
          <p:cNvPr id="15" name="Slide Number Placeholder 4">
            <a:extLst>
              <a:ext uri="{FF2B5EF4-FFF2-40B4-BE49-F238E27FC236}">
                <a16:creationId xmlns:a16="http://schemas.microsoft.com/office/drawing/2014/main" id="{0B26100E-25BD-4FB0-A53F-45BDCDEC62C4}"/>
              </a:ext>
            </a:extLst>
          </p:cNvPr>
          <p:cNvSpPr>
            <a:spLocks noGrp="1"/>
          </p:cNvSpPr>
          <p:nvPr>
            <p:ph type="sldNum" sz="quarter" idx="12"/>
          </p:nvPr>
        </p:nvSpPr>
        <p:spPr/>
        <p:txBody>
          <a:bodyPr anchor="ctr">
            <a:normAutofit/>
          </a:bodyPr>
          <a:lstStyle/>
          <a:p>
            <a:pPr>
              <a:lnSpc>
                <a:spcPct val="90000"/>
              </a:lnSpc>
              <a:spcAft>
                <a:spcPts val="600"/>
              </a:spcAft>
            </a:pPr>
            <a:fld id="{CA8D9AD5-F248-4919-864A-CFD76CC027D6}" type="slidenum">
              <a:rPr lang="en-US" sz="1000"/>
              <a:pPr>
                <a:lnSpc>
                  <a:spcPct val="90000"/>
                </a:lnSpc>
                <a:spcAft>
                  <a:spcPts val="600"/>
                </a:spcAft>
              </a:pPr>
              <a:t>1</a:t>
            </a:fld>
            <a:endParaRPr lang="en-US" sz="1000"/>
          </a:p>
        </p:txBody>
      </p:sp>
      <p:pic>
        <p:nvPicPr>
          <p:cNvPr id="6" name="Picture 5">
            <a:extLst>
              <a:ext uri="{FF2B5EF4-FFF2-40B4-BE49-F238E27FC236}">
                <a16:creationId xmlns:a16="http://schemas.microsoft.com/office/drawing/2014/main" id="{3AFEF9E7-32A3-4325-9DB3-54BDE5EDFE3D}"/>
              </a:ext>
            </a:extLst>
          </p:cNvPr>
          <p:cNvPicPr>
            <a:picLocks noChangeAspect="1"/>
          </p:cNvPicPr>
          <p:nvPr/>
        </p:nvPicPr>
        <p:blipFill>
          <a:blip r:embed="rId2">
            <a:extLst>
              <a:ext uri="{28A0092B-C50C-407E-A947-70E740481C1C}">
                <a14:useLocalDpi xmlns:a14="http://schemas.microsoft.com/office/drawing/2010/main" val="0"/>
              </a:ext>
            </a:extLst>
          </a:blip>
          <a:srcRect l="14444" r="14444"/>
          <a:stretch/>
        </p:blipFill>
        <p:spPr>
          <a:xfrm>
            <a:off x="20" y="10"/>
            <a:ext cx="7315180" cy="6857990"/>
          </a:xfrm>
          <a:prstGeom prst="rect">
            <a:avLst/>
          </a:prstGeom>
          <a:noFill/>
        </p:spPr>
      </p:pic>
      <p:sp>
        <p:nvSpPr>
          <p:cNvPr id="2" name="TextBox 1">
            <a:extLst>
              <a:ext uri="{FF2B5EF4-FFF2-40B4-BE49-F238E27FC236}">
                <a16:creationId xmlns:a16="http://schemas.microsoft.com/office/drawing/2014/main" id="{DCCBB3FD-845D-42F3-BE32-BE4B06470E11}"/>
              </a:ext>
            </a:extLst>
          </p:cNvPr>
          <p:cNvSpPr txBox="1"/>
          <p:nvPr/>
        </p:nvSpPr>
        <p:spPr>
          <a:xfrm>
            <a:off x="5417322" y="6631635"/>
            <a:ext cx="2230452" cy="246221"/>
          </a:xfrm>
          <a:prstGeom prst="rect">
            <a:avLst/>
          </a:prstGeom>
          <a:noFill/>
        </p:spPr>
        <p:txBody>
          <a:bodyPr wrap="square" rtlCol="0">
            <a:spAutoFit/>
          </a:bodyPr>
          <a:lstStyle/>
          <a:p>
            <a:r>
              <a:rPr lang="en-US" sz="1000">
                <a:solidFill>
                  <a:schemeClr val="bg1">
                    <a:lumMod val="85000"/>
                  </a:schemeClr>
                </a:solidFill>
              </a:rPr>
              <a:t>Photo Courtesy of Visit Eatonton</a:t>
            </a:r>
          </a:p>
        </p:txBody>
      </p:sp>
    </p:spTree>
    <p:extLst>
      <p:ext uri="{BB962C8B-B14F-4D97-AF65-F5344CB8AC3E}">
        <p14:creationId xmlns:p14="http://schemas.microsoft.com/office/powerpoint/2010/main" val="3625893469"/>
      </p:ext>
    </p:extLst>
  </p:cSld>
  <p:clrMapOvr>
    <a:masterClrMapping/>
  </p:clrMapOvr>
  <mc:AlternateContent xmlns:mc="http://schemas.openxmlformats.org/markup-compatibility/2006" xmlns:p14="http://schemas.microsoft.com/office/powerpoint/2010/main">
    <mc:Choice Requires="p14">
      <p:transition p14:dur="250" advTm="5000">
        <p:cut/>
      </p:transition>
    </mc:Choice>
    <mc:Fallback xmlns="">
      <p:transition advTm="5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230" y="0"/>
            <a:ext cx="9509760" cy="746620"/>
          </a:xfrm>
        </p:spPr>
        <p:txBody>
          <a:bodyPr/>
          <a:lstStyle/>
          <a:p>
            <a:pPr algn="ctr"/>
            <a:r>
              <a:rPr lang="en-US" b="1">
                <a:solidFill>
                  <a:schemeClr val="accent3">
                    <a:lumMod val="75000"/>
                  </a:schemeClr>
                </a:solidFill>
              </a:rPr>
              <a:t>Putnam County EMS</a:t>
            </a:r>
          </a:p>
        </p:txBody>
      </p:sp>
      <p:sp>
        <p:nvSpPr>
          <p:cNvPr id="24" name="Slide Number Placeholder 23">
            <a:extLst>
              <a:ext uri="{FF2B5EF4-FFF2-40B4-BE49-F238E27FC236}">
                <a16:creationId xmlns:a16="http://schemas.microsoft.com/office/drawing/2014/main" id="{35EC9B7D-0AB8-4077-ABF1-69853997E617}"/>
              </a:ext>
            </a:extLst>
          </p:cNvPr>
          <p:cNvSpPr>
            <a:spLocks noGrp="1"/>
          </p:cNvSpPr>
          <p:nvPr>
            <p:ph type="sldNum" sz="quarter" idx="12"/>
          </p:nvPr>
        </p:nvSpPr>
        <p:spPr/>
        <p:txBody>
          <a:bodyPr/>
          <a:lstStyle/>
          <a:p>
            <a:r>
              <a:rPr lang="en-US"/>
              <a:t>10</a:t>
            </a:r>
          </a:p>
        </p:txBody>
      </p:sp>
      <p:pic>
        <p:nvPicPr>
          <p:cNvPr id="4" name="Picture 3">
            <a:extLst>
              <a:ext uri="{FF2B5EF4-FFF2-40B4-BE49-F238E27FC236}">
                <a16:creationId xmlns:a16="http://schemas.microsoft.com/office/drawing/2014/main" id="{C058FCF5-9C39-4F45-860C-85D50AA7F6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80" t="2306" r="9860" b="18334"/>
          <a:stretch/>
        </p:blipFill>
        <p:spPr>
          <a:xfrm>
            <a:off x="500070" y="1640504"/>
            <a:ext cx="6096000" cy="3576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6565F8F1-16D7-4F18-82C9-B513C9DCC4D9}"/>
              </a:ext>
            </a:extLst>
          </p:cNvPr>
          <p:cNvSpPr txBox="1"/>
          <p:nvPr/>
        </p:nvSpPr>
        <p:spPr>
          <a:xfrm>
            <a:off x="7088471" y="4016916"/>
            <a:ext cx="4868433" cy="2554545"/>
          </a:xfrm>
          <a:prstGeom prst="rect">
            <a:avLst/>
          </a:prstGeom>
          <a:solidFill>
            <a:schemeClr val="bg1"/>
          </a:solidFill>
          <a:ln>
            <a:noFill/>
          </a:ln>
        </p:spPr>
        <p:txBody>
          <a:bodyPr wrap="square" rtlCol="0">
            <a:spAutoFit/>
          </a:bodyPr>
          <a:lstStyle/>
          <a:p>
            <a:pPr algn="just"/>
            <a:r>
              <a:rPr lang="en-US"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In FY ’23, Putnam County EMS continued to provide the highest quality emergency care to Putnam County’s citizens. The team responded to a total of 3,237 calls in FY ’23, which is 104 more calls than last year. The majority of these, represented by the graph above were as follows: 696 calls to assist sick persons (fever, body aches, general malaise), 296 falls, 242 calls for breathing issues, and 348 calls to provide care for traffic accident injuries. Putnam EMS responded to 327 calls for patient transfers to medical facilities. </a:t>
            </a:r>
          </a:p>
        </p:txBody>
      </p:sp>
      <p:graphicFrame>
        <p:nvGraphicFramePr>
          <p:cNvPr id="8" name="Chart 7">
            <a:extLst>
              <a:ext uri="{FF2B5EF4-FFF2-40B4-BE49-F238E27FC236}">
                <a16:creationId xmlns:a16="http://schemas.microsoft.com/office/drawing/2014/main" id="{495EE48C-52FD-ADFC-205B-915AF452DB5E}"/>
              </a:ext>
            </a:extLst>
          </p:cNvPr>
          <p:cNvGraphicFramePr/>
          <p:nvPr>
            <p:extLst>
              <p:ext uri="{D42A27DB-BD31-4B8C-83A1-F6EECF244321}">
                <p14:modId xmlns:p14="http://schemas.microsoft.com/office/powerpoint/2010/main" val="3908978892"/>
              </p:ext>
            </p:extLst>
          </p:nvPr>
        </p:nvGraphicFramePr>
        <p:xfrm>
          <a:off x="7151383" y="802938"/>
          <a:ext cx="4742611" cy="32139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787586"/>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73B2EF-EA44-4D04-97E7-58DD0EFF2F75}"/>
              </a:ext>
            </a:extLst>
          </p:cNvPr>
          <p:cNvSpPr>
            <a:spLocks noGrp="1"/>
          </p:cNvSpPr>
          <p:nvPr>
            <p:ph type="body" sz="half" idx="2"/>
          </p:nvPr>
        </p:nvSpPr>
        <p:spPr/>
        <p:txBody>
          <a:bodyPr>
            <a:normAutofit/>
          </a:bodyPr>
          <a:lstStyle/>
          <a:p>
            <a:pPr marL="45720" indent="0">
              <a:spcBef>
                <a:spcPts val="0"/>
              </a:spcBef>
              <a:spcAft>
                <a:spcPts val="600"/>
              </a:spcAft>
              <a:buNone/>
            </a:pPr>
            <a:endParaRPr lang="en-US"/>
          </a:p>
          <a:p>
            <a:pPr marL="45720" indent="0">
              <a:spcBef>
                <a:spcPts val="0"/>
              </a:spcBef>
              <a:spcAft>
                <a:spcPts val="600"/>
              </a:spcAft>
              <a:buNone/>
            </a:pPr>
            <a:endParaRPr lang="en-US"/>
          </a:p>
        </p:txBody>
      </p:sp>
      <p:sp>
        <p:nvSpPr>
          <p:cNvPr id="5" name="Slide Number Placeholder 4">
            <a:extLst>
              <a:ext uri="{FF2B5EF4-FFF2-40B4-BE49-F238E27FC236}">
                <a16:creationId xmlns:a16="http://schemas.microsoft.com/office/drawing/2014/main" id="{59B23B97-8686-4F25-980B-3D1553003D0E}"/>
              </a:ext>
            </a:extLst>
          </p:cNvPr>
          <p:cNvSpPr>
            <a:spLocks noGrp="1"/>
          </p:cNvSpPr>
          <p:nvPr>
            <p:ph type="sldNum" sz="quarter" idx="12"/>
          </p:nvPr>
        </p:nvSpPr>
        <p:spPr/>
        <p:txBody>
          <a:bodyPr anchor="ctr">
            <a:normAutofit/>
          </a:bodyPr>
          <a:lstStyle/>
          <a:p>
            <a:pPr>
              <a:lnSpc>
                <a:spcPct val="90000"/>
              </a:lnSpc>
              <a:spcAft>
                <a:spcPts val="600"/>
              </a:spcAft>
            </a:pPr>
            <a:fld id="{A0ECE5F2-81AA-4605-B028-6FBA391056AF}" type="slidenum">
              <a:rPr lang="en-US" sz="1000" smtClean="0"/>
              <a:pPr>
                <a:lnSpc>
                  <a:spcPct val="90000"/>
                </a:lnSpc>
                <a:spcAft>
                  <a:spcPts val="600"/>
                </a:spcAft>
              </a:pPr>
              <a:t>11</a:t>
            </a:fld>
            <a:endParaRPr lang="en-US" sz="1000"/>
          </a:p>
        </p:txBody>
      </p:sp>
      <p:sp>
        <p:nvSpPr>
          <p:cNvPr id="2" name="TextBox 1">
            <a:extLst>
              <a:ext uri="{FF2B5EF4-FFF2-40B4-BE49-F238E27FC236}">
                <a16:creationId xmlns:a16="http://schemas.microsoft.com/office/drawing/2014/main" id="{8117A8A7-A228-4D4E-80D6-CF4D672AD7E7}"/>
              </a:ext>
            </a:extLst>
          </p:cNvPr>
          <p:cNvSpPr txBox="1"/>
          <p:nvPr/>
        </p:nvSpPr>
        <p:spPr>
          <a:xfrm>
            <a:off x="1445491" y="142895"/>
            <a:ext cx="8765309" cy="523220"/>
          </a:xfrm>
          <a:prstGeom prst="rect">
            <a:avLst/>
          </a:prstGeom>
          <a:noFill/>
        </p:spPr>
        <p:txBody>
          <a:bodyPr wrap="square" rtlCol="0">
            <a:spAutoFit/>
          </a:bodyPr>
          <a:lstStyle/>
          <a:p>
            <a:pPr algn="ctr"/>
            <a:r>
              <a:rPr lang="en-US" sz="2800" b="1">
                <a:solidFill>
                  <a:schemeClr val="accent3">
                    <a:lumMod val="75000"/>
                  </a:schemeClr>
                </a:solidFill>
              </a:rPr>
              <a:t>Putnam County Fire Rescue</a:t>
            </a:r>
          </a:p>
        </p:txBody>
      </p:sp>
      <p:pic>
        <p:nvPicPr>
          <p:cNvPr id="15" name="Picture 14">
            <a:extLst>
              <a:ext uri="{FF2B5EF4-FFF2-40B4-BE49-F238E27FC236}">
                <a16:creationId xmlns:a16="http://schemas.microsoft.com/office/drawing/2014/main" id="{174A8808-A834-D646-7FB4-91FE9BEA69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98" t="34361" r="19930" b="19728"/>
          <a:stretch/>
        </p:blipFill>
        <p:spPr>
          <a:xfrm>
            <a:off x="135866" y="739785"/>
            <a:ext cx="3372011" cy="2933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C9836801-EFE5-99D8-2EA2-849C83D488A0}"/>
              </a:ext>
            </a:extLst>
          </p:cNvPr>
          <p:cNvPicPr>
            <a:picLocks noChangeAspect="1"/>
          </p:cNvPicPr>
          <p:nvPr/>
        </p:nvPicPr>
        <p:blipFill>
          <a:blip r:embed="rId3" cstate="print">
            <a:extLst>
              <a:ext uri="{28A0092B-C50C-407E-A947-70E740481C1C}">
                <a14:useLocalDpi xmlns:a14="http://schemas.microsoft.com/office/drawing/2010/main" val="0"/>
              </a:ext>
            </a:extLst>
          </a:blip>
          <a:srcRect l="19911" r="19911"/>
          <a:stretch/>
        </p:blipFill>
        <p:spPr>
          <a:xfrm>
            <a:off x="8729906" y="2144221"/>
            <a:ext cx="3326227" cy="3683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 name="TextBox 23">
            <a:extLst>
              <a:ext uri="{FF2B5EF4-FFF2-40B4-BE49-F238E27FC236}">
                <a16:creationId xmlns:a16="http://schemas.microsoft.com/office/drawing/2014/main" id="{3E536AB6-D3A3-7507-825D-4D9D481816C4}"/>
              </a:ext>
            </a:extLst>
          </p:cNvPr>
          <p:cNvSpPr txBox="1"/>
          <p:nvPr/>
        </p:nvSpPr>
        <p:spPr>
          <a:xfrm>
            <a:off x="86388" y="3777930"/>
            <a:ext cx="3470966" cy="2800767"/>
          </a:xfrm>
          <a:prstGeom prst="rect">
            <a:avLst/>
          </a:prstGeom>
          <a:solidFill>
            <a:schemeClr val="bg1"/>
          </a:solidFill>
          <a:ln>
            <a:noFill/>
          </a:ln>
        </p:spPr>
        <p:txBody>
          <a:bodyPr wrap="square" rtlCol="0">
            <a:spAutoFit/>
          </a:bodyPr>
          <a:lstStyle/>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In FY ‘23, Putnam Fire-Rescue responded to a total of 2,356 calls, which is 338 more calls than the previous year. The chart on the right provides data for some of those calls. 1,233 calls were to provide medical assistance to Putnam EMS. 241 calls were for assistance at motor vehicle accident scenes, 124 calls were  for structure, vehicle, or outdoor fires, and 10 calls were for gas leaks.</a:t>
            </a:r>
          </a:p>
        </p:txBody>
      </p:sp>
      <p:graphicFrame>
        <p:nvGraphicFramePr>
          <p:cNvPr id="9" name="Chart 8">
            <a:extLst>
              <a:ext uri="{FF2B5EF4-FFF2-40B4-BE49-F238E27FC236}">
                <a16:creationId xmlns:a16="http://schemas.microsoft.com/office/drawing/2014/main" id="{31D4322E-251D-CB15-21B2-4883B2D7C8B1}"/>
              </a:ext>
            </a:extLst>
          </p:cNvPr>
          <p:cNvGraphicFramePr/>
          <p:nvPr>
            <p:extLst>
              <p:ext uri="{D42A27DB-BD31-4B8C-83A1-F6EECF244321}">
                <p14:modId xmlns:p14="http://schemas.microsoft.com/office/powerpoint/2010/main" val="2914213194"/>
              </p:ext>
            </p:extLst>
          </p:nvPr>
        </p:nvGraphicFramePr>
        <p:xfrm>
          <a:off x="3606833" y="3429000"/>
          <a:ext cx="4978333" cy="293331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530DFDD5-6458-317B-F4A4-65576DF573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2" r="4821" b="28943"/>
          <a:stretch/>
        </p:blipFill>
        <p:spPr>
          <a:xfrm>
            <a:off x="3729953" y="739785"/>
            <a:ext cx="4692073" cy="2617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3856272"/>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4789-0DB3-4EA7-87E7-2D42456DE7FB}"/>
              </a:ext>
            </a:extLst>
          </p:cNvPr>
          <p:cNvSpPr>
            <a:spLocks noGrp="1"/>
          </p:cNvSpPr>
          <p:nvPr>
            <p:ph type="title"/>
          </p:nvPr>
        </p:nvSpPr>
        <p:spPr>
          <a:xfrm>
            <a:off x="1341120" y="197377"/>
            <a:ext cx="9509760" cy="535126"/>
          </a:xfrm>
        </p:spPr>
        <p:txBody>
          <a:bodyPr>
            <a:normAutofit/>
          </a:bodyPr>
          <a:lstStyle/>
          <a:p>
            <a:pPr algn="ctr"/>
            <a:r>
              <a:rPr lang="en-US" sz="2800" b="1">
                <a:solidFill>
                  <a:schemeClr val="accent3">
                    <a:lumMod val="75000"/>
                  </a:schemeClr>
                </a:solidFill>
              </a:rPr>
              <a:t>Fire/EMS Station 10</a:t>
            </a:r>
          </a:p>
        </p:txBody>
      </p:sp>
      <p:sp>
        <p:nvSpPr>
          <p:cNvPr id="27" name="Slide Number Placeholder 26">
            <a:extLst>
              <a:ext uri="{FF2B5EF4-FFF2-40B4-BE49-F238E27FC236}">
                <a16:creationId xmlns:a16="http://schemas.microsoft.com/office/drawing/2014/main" id="{CDB030AB-66C1-4966-B656-CF1DE4CF9025}"/>
              </a:ext>
            </a:extLst>
          </p:cNvPr>
          <p:cNvSpPr>
            <a:spLocks noGrp="1"/>
          </p:cNvSpPr>
          <p:nvPr>
            <p:ph type="sldNum" sz="quarter" idx="12"/>
          </p:nvPr>
        </p:nvSpPr>
        <p:spPr/>
        <p:txBody>
          <a:bodyPr/>
          <a:lstStyle/>
          <a:p>
            <a:r>
              <a:rPr lang="en-US"/>
              <a:t>12</a:t>
            </a:r>
          </a:p>
        </p:txBody>
      </p:sp>
      <p:sp>
        <p:nvSpPr>
          <p:cNvPr id="3" name="TextBox 2">
            <a:extLst>
              <a:ext uri="{FF2B5EF4-FFF2-40B4-BE49-F238E27FC236}">
                <a16:creationId xmlns:a16="http://schemas.microsoft.com/office/drawing/2014/main" id="{B8B7C4C5-D1E9-4D1A-BA52-933D83C17E8B}"/>
              </a:ext>
            </a:extLst>
          </p:cNvPr>
          <p:cNvSpPr txBox="1"/>
          <p:nvPr/>
        </p:nvSpPr>
        <p:spPr>
          <a:xfrm>
            <a:off x="5638800" y="2663825"/>
            <a:ext cx="914400" cy="91440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5FBF1790-9458-4D62-AE66-5DC952C43EDB}"/>
              </a:ext>
            </a:extLst>
          </p:cNvPr>
          <p:cNvSpPr txBox="1"/>
          <p:nvPr/>
        </p:nvSpPr>
        <p:spPr>
          <a:xfrm>
            <a:off x="192608" y="2254786"/>
            <a:ext cx="2062999" cy="230832"/>
          </a:xfrm>
          <a:prstGeom prst="rect">
            <a:avLst/>
          </a:prstGeom>
          <a:noFill/>
        </p:spPr>
        <p:txBody>
          <a:bodyPr wrap="square" rtlCol="0">
            <a:spAutoFit/>
          </a:bodyPr>
          <a:lstStyle/>
          <a:p>
            <a:pPr marL="45720" indent="0">
              <a:spcBef>
                <a:spcPts val="600"/>
              </a:spcBef>
              <a:buNone/>
            </a:pPr>
            <a:r>
              <a:rPr lang="en-US" sz="900"/>
              <a:t>	</a:t>
            </a:r>
          </a:p>
        </p:txBody>
      </p:sp>
      <p:sp>
        <p:nvSpPr>
          <p:cNvPr id="15" name="TextBox 14">
            <a:extLst>
              <a:ext uri="{FF2B5EF4-FFF2-40B4-BE49-F238E27FC236}">
                <a16:creationId xmlns:a16="http://schemas.microsoft.com/office/drawing/2014/main" id="{4202F1AC-CEA0-8E90-11FB-B8133A4DAC83}"/>
              </a:ext>
            </a:extLst>
          </p:cNvPr>
          <p:cNvSpPr txBox="1"/>
          <p:nvPr/>
        </p:nvSpPr>
        <p:spPr>
          <a:xfrm>
            <a:off x="534789" y="787327"/>
            <a:ext cx="5673354" cy="2554545"/>
          </a:xfrm>
          <a:prstGeom prst="rect">
            <a:avLst/>
          </a:prstGeom>
          <a:solidFill>
            <a:schemeClr val="bg1"/>
          </a:solidFill>
          <a:ln>
            <a:noFill/>
          </a:ln>
        </p:spPr>
        <p:txBody>
          <a:bodyPr wrap="square" rtlCol="0">
            <a:spAutoFit/>
          </a:bodyPr>
          <a:lstStyle/>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FY ‘23 saw the completion and grand opening of Station 10. This modern establishment stands as a beacon of safety, housing not only the dedicated firefighters of our county but also the efficient Emergency Medical Services (EMS) team and the indispensable Coroner's office. With its strategic location and advanced infrastructure, Station 10 embodies our commitment to ensuring swift emergency responses and comprehensive support for our citizens. It represents a significant milestone in enhancing public safety and healthcare services, heralding a new era of efficiency and effectiveness in emergency response.</a:t>
            </a:r>
          </a:p>
        </p:txBody>
      </p:sp>
      <p:sp>
        <p:nvSpPr>
          <p:cNvPr id="4" name="Star: 5 Points 3">
            <a:extLst>
              <a:ext uri="{FF2B5EF4-FFF2-40B4-BE49-F238E27FC236}">
                <a16:creationId xmlns:a16="http://schemas.microsoft.com/office/drawing/2014/main" id="{6B22D9AA-56E0-75F5-54DB-AF0C74D7B9D5}"/>
              </a:ext>
            </a:extLst>
          </p:cNvPr>
          <p:cNvSpPr/>
          <p:nvPr/>
        </p:nvSpPr>
        <p:spPr>
          <a:xfrm>
            <a:off x="1088173" y="5020574"/>
            <a:ext cx="1370355" cy="13025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91AFC3-6C02-9EDF-AFEA-726FC8B6AF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392" r="12661" b="14776"/>
          <a:stretch/>
        </p:blipFill>
        <p:spPr>
          <a:xfrm>
            <a:off x="3503429" y="3618892"/>
            <a:ext cx="5188125" cy="2665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099C6EE1-E3B1-7621-5877-6855819FFC10}"/>
              </a:ext>
            </a:extLst>
          </p:cNvPr>
          <p:cNvPicPr>
            <a:picLocks noChangeAspect="1"/>
          </p:cNvPicPr>
          <p:nvPr/>
        </p:nvPicPr>
        <p:blipFill>
          <a:blip r:embed="rId3" cstate="print">
            <a:extLst>
              <a:ext uri="{28A0092B-C50C-407E-A947-70E740481C1C}">
                <a14:useLocalDpi xmlns:a14="http://schemas.microsoft.com/office/drawing/2010/main" val="0"/>
              </a:ext>
            </a:extLst>
          </a:blip>
          <a:srcRect t="8467" b="8467"/>
          <a:stretch/>
        </p:blipFill>
        <p:spPr>
          <a:xfrm>
            <a:off x="9265305" y="3507795"/>
            <a:ext cx="2607334" cy="2887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485888A-3825-AE1F-215D-AA446AB85BD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 t="3463" r="196" b="22151"/>
          <a:stretch/>
        </p:blipFill>
        <p:spPr>
          <a:xfrm>
            <a:off x="6648643" y="732503"/>
            <a:ext cx="4692073" cy="2617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09BABA32-FB50-C487-42C0-BB9B76B522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820" t="18267" r="37401" b="11174"/>
          <a:stretch/>
        </p:blipFill>
        <p:spPr>
          <a:xfrm>
            <a:off x="322345" y="3507794"/>
            <a:ext cx="2607334" cy="2887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1474771"/>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4789-0DB3-4EA7-87E7-2D42456DE7FB}"/>
              </a:ext>
            </a:extLst>
          </p:cNvPr>
          <p:cNvSpPr>
            <a:spLocks noGrp="1"/>
          </p:cNvSpPr>
          <p:nvPr>
            <p:ph type="title"/>
          </p:nvPr>
        </p:nvSpPr>
        <p:spPr>
          <a:xfrm>
            <a:off x="1341120" y="197377"/>
            <a:ext cx="9509760" cy="535126"/>
          </a:xfrm>
        </p:spPr>
        <p:txBody>
          <a:bodyPr>
            <a:normAutofit/>
          </a:bodyPr>
          <a:lstStyle/>
          <a:p>
            <a:pPr algn="ctr"/>
            <a:r>
              <a:rPr lang="en-US" sz="2800" b="1">
                <a:solidFill>
                  <a:schemeClr val="accent3">
                    <a:lumMod val="75000"/>
                  </a:schemeClr>
                </a:solidFill>
              </a:rPr>
              <a:t>Animal Services  </a:t>
            </a:r>
          </a:p>
        </p:txBody>
      </p:sp>
      <p:sp>
        <p:nvSpPr>
          <p:cNvPr id="27" name="Slide Number Placeholder 26">
            <a:extLst>
              <a:ext uri="{FF2B5EF4-FFF2-40B4-BE49-F238E27FC236}">
                <a16:creationId xmlns:a16="http://schemas.microsoft.com/office/drawing/2014/main" id="{CDB030AB-66C1-4966-B656-CF1DE4CF9025}"/>
              </a:ext>
            </a:extLst>
          </p:cNvPr>
          <p:cNvSpPr>
            <a:spLocks noGrp="1"/>
          </p:cNvSpPr>
          <p:nvPr>
            <p:ph type="sldNum" sz="quarter" idx="12"/>
          </p:nvPr>
        </p:nvSpPr>
        <p:spPr/>
        <p:txBody>
          <a:bodyPr/>
          <a:lstStyle/>
          <a:p>
            <a:r>
              <a:rPr lang="en-US"/>
              <a:t>13</a:t>
            </a:r>
          </a:p>
        </p:txBody>
      </p:sp>
      <p:sp>
        <p:nvSpPr>
          <p:cNvPr id="3" name="TextBox 2">
            <a:extLst>
              <a:ext uri="{FF2B5EF4-FFF2-40B4-BE49-F238E27FC236}">
                <a16:creationId xmlns:a16="http://schemas.microsoft.com/office/drawing/2014/main" id="{B8B7C4C5-D1E9-4D1A-BA52-933D83C17E8B}"/>
              </a:ext>
            </a:extLst>
          </p:cNvPr>
          <p:cNvSpPr txBox="1"/>
          <p:nvPr/>
        </p:nvSpPr>
        <p:spPr>
          <a:xfrm>
            <a:off x="5638800" y="2663825"/>
            <a:ext cx="914400" cy="914400"/>
          </a:xfrm>
          <a:prstGeom prst="rect">
            <a:avLst/>
          </a:prstGeom>
          <a:noFill/>
        </p:spPr>
        <p:txBody>
          <a:bodyPr wrap="square" rtlCol="0">
            <a:spAutoFit/>
          </a:bodyPr>
          <a:lstStyle/>
          <a:p>
            <a:endParaRPr lang="en-US"/>
          </a:p>
        </p:txBody>
      </p:sp>
      <p:sp>
        <p:nvSpPr>
          <p:cNvPr id="7" name="TextBox 6">
            <a:extLst>
              <a:ext uri="{FF2B5EF4-FFF2-40B4-BE49-F238E27FC236}">
                <a16:creationId xmlns:a16="http://schemas.microsoft.com/office/drawing/2014/main" id="{5FBF1790-9458-4D62-AE66-5DC952C43EDB}"/>
              </a:ext>
            </a:extLst>
          </p:cNvPr>
          <p:cNvSpPr txBox="1"/>
          <p:nvPr/>
        </p:nvSpPr>
        <p:spPr>
          <a:xfrm>
            <a:off x="192608" y="2254786"/>
            <a:ext cx="2062999" cy="230832"/>
          </a:xfrm>
          <a:prstGeom prst="rect">
            <a:avLst/>
          </a:prstGeom>
          <a:noFill/>
        </p:spPr>
        <p:txBody>
          <a:bodyPr wrap="square" rtlCol="0">
            <a:spAutoFit/>
          </a:bodyPr>
          <a:lstStyle/>
          <a:p>
            <a:pPr marL="45720" indent="0">
              <a:spcBef>
                <a:spcPts val="600"/>
              </a:spcBef>
              <a:buNone/>
            </a:pPr>
            <a:r>
              <a:rPr lang="en-US" sz="900"/>
              <a:t>	</a:t>
            </a:r>
          </a:p>
        </p:txBody>
      </p:sp>
      <p:pic>
        <p:nvPicPr>
          <p:cNvPr id="11" name="Picture 10">
            <a:extLst>
              <a:ext uri="{FF2B5EF4-FFF2-40B4-BE49-F238E27FC236}">
                <a16:creationId xmlns:a16="http://schemas.microsoft.com/office/drawing/2014/main" id="{E98436EC-AD17-58C2-DA82-F3F9D9D022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200" t="11691" r="17292" b="1541"/>
          <a:stretch/>
        </p:blipFill>
        <p:spPr>
          <a:xfrm>
            <a:off x="214942" y="1735412"/>
            <a:ext cx="2470996" cy="3961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1C75A902-46A1-E1BE-B13D-0D08B341D3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47638" y="3716044"/>
            <a:ext cx="2730189" cy="2615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a:extLst>
              <a:ext uri="{FF2B5EF4-FFF2-40B4-BE49-F238E27FC236}">
                <a16:creationId xmlns:a16="http://schemas.microsoft.com/office/drawing/2014/main" id="{CAB24D85-BF33-7EF3-014D-1FE4EC58E563}"/>
              </a:ext>
            </a:extLst>
          </p:cNvPr>
          <p:cNvSpPr txBox="1"/>
          <p:nvPr/>
        </p:nvSpPr>
        <p:spPr>
          <a:xfrm>
            <a:off x="2848670" y="754980"/>
            <a:ext cx="3356322" cy="2554545"/>
          </a:xfrm>
          <a:prstGeom prst="rect">
            <a:avLst/>
          </a:prstGeom>
          <a:solidFill>
            <a:schemeClr val="bg1"/>
          </a:solidFill>
          <a:ln>
            <a:noFill/>
          </a:ln>
        </p:spPr>
        <p:txBody>
          <a:bodyPr wrap="square" rtlCol="0">
            <a:spAutoFit/>
          </a:bodyPr>
          <a:lstStyle/>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For FY ’23, Putnam County Animal Services took in a total of 413 animals, consisting of 260 dogs and 153 cats. Of those intakes, 43 dogs and 16 cats found their forever homes. If animals are not adopted, Putnam County Animal Services works hard to transfer the animals to non-profit rescues. In FY ‘23, a total of 87 dogs and 8 cats were transferred to rescue. </a:t>
            </a:r>
          </a:p>
        </p:txBody>
      </p:sp>
      <p:pic>
        <p:nvPicPr>
          <p:cNvPr id="21" name="Picture 20">
            <a:extLst>
              <a:ext uri="{FF2B5EF4-FFF2-40B4-BE49-F238E27FC236}">
                <a16:creationId xmlns:a16="http://schemas.microsoft.com/office/drawing/2014/main" id="{3EC22A5F-9E00-8031-006C-0969B67173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74" t="-465" r="5954" b="465"/>
          <a:stretch/>
        </p:blipFill>
        <p:spPr>
          <a:xfrm>
            <a:off x="9912128" y="772603"/>
            <a:ext cx="2064929" cy="2675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95E6171C-27BC-BB91-6C5F-6645406B2D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99" t="5492" r="-299" b="53146"/>
          <a:stretch/>
        </p:blipFill>
        <p:spPr>
          <a:xfrm>
            <a:off x="6446291" y="1274923"/>
            <a:ext cx="3206421" cy="1959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9" name="Chart 8">
            <a:extLst>
              <a:ext uri="{FF2B5EF4-FFF2-40B4-BE49-F238E27FC236}">
                <a16:creationId xmlns:a16="http://schemas.microsoft.com/office/drawing/2014/main" id="{2255E0D9-5027-371D-59D4-E7412F6FEE47}"/>
              </a:ext>
            </a:extLst>
          </p:cNvPr>
          <p:cNvGraphicFramePr/>
          <p:nvPr>
            <p:extLst>
              <p:ext uri="{D42A27DB-BD31-4B8C-83A1-F6EECF244321}">
                <p14:modId xmlns:p14="http://schemas.microsoft.com/office/powerpoint/2010/main" val="4036244231"/>
              </p:ext>
            </p:extLst>
          </p:nvPr>
        </p:nvGraphicFramePr>
        <p:xfrm>
          <a:off x="2891026" y="3578225"/>
          <a:ext cx="5643374" cy="28964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481342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6C85-4901-4286-926F-C1EABCEE6252}"/>
              </a:ext>
            </a:extLst>
          </p:cNvPr>
          <p:cNvSpPr>
            <a:spLocks noGrp="1"/>
          </p:cNvSpPr>
          <p:nvPr>
            <p:ph type="title"/>
          </p:nvPr>
        </p:nvSpPr>
        <p:spPr>
          <a:xfrm>
            <a:off x="1341120" y="-505229"/>
            <a:ext cx="9509760" cy="1276446"/>
          </a:xfrm>
        </p:spPr>
        <p:txBody>
          <a:bodyPr>
            <a:normAutofit/>
          </a:bodyPr>
          <a:lstStyle/>
          <a:p>
            <a:pPr algn="ctr"/>
            <a:r>
              <a:rPr lang="en-US" sz="2800" b="1">
                <a:solidFill>
                  <a:schemeClr val="accent3">
                    <a:lumMod val="75000"/>
                  </a:schemeClr>
                </a:solidFill>
              </a:rPr>
              <a:t>Uncle Remus Golf Course</a:t>
            </a:r>
          </a:p>
        </p:txBody>
      </p:sp>
      <p:sp>
        <p:nvSpPr>
          <p:cNvPr id="5" name="Slide Number Placeholder 4">
            <a:extLst>
              <a:ext uri="{FF2B5EF4-FFF2-40B4-BE49-F238E27FC236}">
                <a16:creationId xmlns:a16="http://schemas.microsoft.com/office/drawing/2014/main" id="{FC21E572-1460-4177-A468-51D8256FBF65}"/>
              </a:ext>
            </a:extLst>
          </p:cNvPr>
          <p:cNvSpPr>
            <a:spLocks noGrp="1"/>
          </p:cNvSpPr>
          <p:nvPr>
            <p:ph type="sldNum" sz="quarter" idx="12"/>
          </p:nvPr>
        </p:nvSpPr>
        <p:spPr/>
        <p:txBody>
          <a:bodyPr/>
          <a:lstStyle/>
          <a:p>
            <a:r>
              <a:rPr lang="en-US"/>
              <a:t>14</a:t>
            </a:r>
          </a:p>
        </p:txBody>
      </p:sp>
      <p:pic>
        <p:nvPicPr>
          <p:cNvPr id="7" name="Picture 6">
            <a:extLst>
              <a:ext uri="{FF2B5EF4-FFF2-40B4-BE49-F238E27FC236}">
                <a16:creationId xmlns:a16="http://schemas.microsoft.com/office/drawing/2014/main" id="{45662661-3402-5BD3-64E5-00B9C99501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7" t="17079" r="927" b="534"/>
          <a:stretch/>
        </p:blipFill>
        <p:spPr>
          <a:xfrm>
            <a:off x="7083228" y="3329796"/>
            <a:ext cx="4963588" cy="3124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B8414A29-CB2C-221D-67F0-B992D3D01458}"/>
              </a:ext>
            </a:extLst>
          </p:cNvPr>
          <p:cNvPicPr>
            <a:picLocks noChangeAspect="1"/>
          </p:cNvPicPr>
          <p:nvPr/>
        </p:nvPicPr>
        <p:blipFill>
          <a:blip r:embed="rId3" cstate="print">
            <a:extLst>
              <a:ext uri="{28A0092B-C50C-407E-A947-70E740481C1C}">
                <a14:useLocalDpi xmlns:a14="http://schemas.microsoft.com/office/drawing/2010/main" val="0"/>
              </a:ext>
            </a:extLst>
          </a:blip>
          <a:srcRect l="6140" r="6140"/>
          <a:stretch/>
        </p:blipFill>
        <p:spPr>
          <a:xfrm>
            <a:off x="145184" y="890699"/>
            <a:ext cx="3660562" cy="5563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7C36DC69-D2E0-184C-F1EC-D389E6E1EA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283" t="16759" r="18368" b="4653"/>
          <a:stretch/>
        </p:blipFill>
        <p:spPr>
          <a:xfrm>
            <a:off x="4053837" y="3567218"/>
            <a:ext cx="2781300" cy="2470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a:extLst>
              <a:ext uri="{FF2B5EF4-FFF2-40B4-BE49-F238E27FC236}">
                <a16:creationId xmlns:a16="http://schemas.microsoft.com/office/drawing/2014/main" id="{248348EA-6580-7D2D-FD0C-C31C5CE4B570}"/>
              </a:ext>
            </a:extLst>
          </p:cNvPr>
          <p:cNvSpPr txBox="1"/>
          <p:nvPr/>
        </p:nvSpPr>
        <p:spPr>
          <a:xfrm>
            <a:off x="4530651" y="1223889"/>
            <a:ext cx="6959733" cy="1815882"/>
          </a:xfrm>
          <a:prstGeom prst="rect">
            <a:avLst/>
          </a:prstGeom>
          <a:solidFill>
            <a:schemeClr val="bg1"/>
          </a:solidFill>
          <a:ln>
            <a:noFill/>
          </a:ln>
        </p:spPr>
        <p:txBody>
          <a:bodyPr wrap="square" rtlCol="0">
            <a:spAutoFit/>
          </a:bodyPr>
          <a:lstStyle/>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In FY ‘23, Uncle Remus Golf Course was on the ball with games, golfers, and generosity! A total of approximately 6,000 players played 15,662 rounds of golf – which is 6,351 more rounds than FY ‘22. Recognizing the importance of giving back, the golf course hosted 5 fundraising tournaments which, all together, raised over $14,000 for charity in FY ‘23. Our golf course has become a local favorite around Putnam County thanks to the hard work that our Golf Pro and county employees have done to enhance an already great course.</a:t>
            </a:r>
          </a:p>
        </p:txBody>
      </p:sp>
    </p:spTree>
    <p:extLst>
      <p:ext uri="{BB962C8B-B14F-4D97-AF65-F5344CB8AC3E}">
        <p14:creationId xmlns:p14="http://schemas.microsoft.com/office/powerpoint/2010/main" val="1891427728"/>
      </p:ext>
    </p:extLst>
  </p:cSld>
  <p:clrMapOvr>
    <a:masterClrMapping/>
  </p:clrMapOvr>
  <mc:AlternateContent xmlns:mc="http://schemas.openxmlformats.org/markup-compatibility/2006" xmlns:p14="http://schemas.microsoft.com/office/powerpoint/2010/main">
    <mc:Choice Requires="p14">
      <p:transition p14:dur="250" advClick="0" advTm="10000">
        <p:cut/>
      </p:transition>
    </mc:Choice>
    <mc:Fallback xmlns="">
      <p:transition advClick="0" advTm="10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DD6F-B5AC-415A-AEC7-D073EA0779DC}"/>
              </a:ext>
            </a:extLst>
          </p:cNvPr>
          <p:cNvSpPr>
            <a:spLocks noGrp="1"/>
          </p:cNvSpPr>
          <p:nvPr>
            <p:ph type="title"/>
          </p:nvPr>
        </p:nvSpPr>
        <p:spPr>
          <a:xfrm>
            <a:off x="432318" y="0"/>
            <a:ext cx="11327363" cy="941810"/>
          </a:xfrm>
        </p:spPr>
        <p:txBody>
          <a:bodyPr>
            <a:normAutofit/>
          </a:bodyPr>
          <a:lstStyle/>
          <a:p>
            <a:pPr algn="ctr"/>
            <a:r>
              <a:rPr lang="en-US" sz="2800" b="1">
                <a:solidFill>
                  <a:schemeClr val="accent3">
                    <a:lumMod val="75000"/>
                  </a:schemeClr>
                </a:solidFill>
              </a:rPr>
              <a:t>Putnam</a:t>
            </a:r>
            <a:r>
              <a:rPr lang="en-US" sz="2800" b="1"/>
              <a:t> </a:t>
            </a:r>
            <a:r>
              <a:rPr lang="en-US" sz="2800" b="1">
                <a:solidFill>
                  <a:schemeClr val="accent3">
                    <a:lumMod val="75000"/>
                  </a:schemeClr>
                </a:solidFill>
              </a:rPr>
              <a:t>County Recreation</a:t>
            </a:r>
          </a:p>
        </p:txBody>
      </p:sp>
      <p:sp>
        <p:nvSpPr>
          <p:cNvPr id="5" name="Slide Number Placeholder 4">
            <a:extLst>
              <a:ext uri="{FF2B5EF4-FFF2-40B4-BE49-F238E27FC236}">
                <a16:creationId xmlns:a16="http://schemas.microsoft.com/office/drawing/2014/main" id="{FFF9F78C-5415-40DD-8A78-E6D2708E7231}"/>
              </a:ext>
            </a:extLst>
          </p:cNvPr>
          <p:cNvSpPr>
            <a:spLocks noGrp="1"/>
          </p:cNvSpPr>
          <p:nvPr>
            <p:ph type="sldNum" sz="quarter" idx="12"/>
          </p:nvPr>
        </p:nvSpPr>
        <p:spPr/>
        <p:txBody>
          <a:bodyPr/>
          <a:lstStyle/>
          <a:p>
            <a:r>
              <a:rPr lang="en-US"/>
              <a:t>15</a:t>
            </a:r>
          </a:p>
        </p:txBody>
      </p:sp>
      <p:sp>
        <p:nvSpPr>
          <p:cNvPr id="7" name="TextBox 6">
            <a:extLst>
              <a:ext uri="{FF2B5EF4-FFF2-40B4-BE49-F238E27FC236}">
                <a16:creationId xmlns:a16="http://schemas.microsoft.com/office/drawing/2014/main" id="{BFB7AE77-B2E5-17FC-D8ED-97E4C40E47F5}"/>
              </a:ext>
            </a:extLst>
          </p:cNvPr>
          <p:cNvSpPr txBox="1"/>
          <p:nvPr/>
        </p:nvSpPr>
        <p:spPr>
          <a:xfrm>
            <a:off x="3773047" y="1045254"/>
            <a:ext cx="3613871" cy="3046988"/>
          </a:xfrm>
          <a:prstGeom prst="rect">
            <a:avLst/>
          </a:prstGeom>
          <a:solidFill>
            <a:schemeClr val="bg1"/>
          </a:solidFill>
          <a:ln>
            <a:noFill/>
          </a:ln>
        </p:spPr>
        <p:txBody>
          <a:bodyPr wrap="square" rtlCol="0">
            <a:spAutoFit/>
          </a:bodyPr>
          <a:lstStyle/>
          <a:p>
            <a:pPr algn="ctr"/>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Recreation Department has been busy creating opportunities for Putnam residents of all ages to become more active. By providing pickleball tournaments, church softball leagues, and recreational sporting events, we have witnessed many champions this year. Specifically, we want to congratulate the 2023 Lake Area Soccer 13U Boys Champions and the 7-8 Putnam-Royal team for winning the 2023 Lake Area Football Championship.</a:t>
            </a:r>
          </a:p>
        </p:txBody>
      </p:sp>
      <p:pic>
        <p:nvPicPr>
          <p:cNvPr id="10" name="Picture 9">
            <a:extLst>
              <a:ext uri="{FF2B5EF4-FFF2-40B4-BE49-F238E27FC236}">
                <a16:creationId xmlns:a16="http://schemas.microsoft.com/office/drawing/2014/main" id="{FB12EC6B-D414-DB9A-05EF-22054E4590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463" t="18603" r="9463" b="6777"/>
          <a:stretch/>
        </p:blipFill>
        <p:spPr>
          <a:xfrm>
            <a:off x="135130" y="3943516"/>
            <a:ext cx="3398836" cy="2346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22FD589A-1C07-E2E2-5353-61F9F9C4BB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418" t="27430" r="15384" b="19564"/>
          <a:stretch/>
        </p:blipFill>
        <p:spPr>
          <a:xfrm>
            <a:off x="103696" y="1255412"/>
            <a:ext cx="3461704" cy="2177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47DD5199-22A9-43F5-33CD-912A52BF4495}"/>
              </a:ext>
            </a:extLst>
          </p:cNvPr>
          <p:cNvPicPr>
            <a:picLocks noChangeAspect="1"/>
          </p:cNvPicPr>
          <p:nvPr/>
        </p:nvPicPr>
        <p:blipFill>
          <a:blip r:embed="rId4">
            <a:extLst>
              <a:ext uri="{28A0092B-C50C-407E-A947-70E740481C1C}">
                <a14:useLocalDpi xmlns:a14="http://schemas.microsoft.com/office/drawing/2010/main" val="0"/>
              </a:ext>
            </a:extLst>
          </a:blip>
          <a:srcRect t="15674" b="15674"/>
          <a:stretch/>
        </p:blipFill>
        <p:spPr>
          <a:xfrm>
            <a:off x="7579750" y="1118302"/>
            <a:ext cx="4134310" cy="2128691"/>
          </a:xfrm>
          <a:prstGeom prst="rect">
            <a:avLst/>
          </a:prstGeom>
          <a:ln w="38100">
            <a:solidFill>
              <a:srgbClr val="000000"/>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F00B6F3C-02A2-B3AE-D751-288FA558EC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563" t="28641" r="8410" b="26272"/>
          <a:stretch/>
        </p:blipFill>
        <p:spPr>
          <a:xfrm>
            <a:off x="8125120" y="3757597"/>
            <a:ext cx="3357607" cy="23462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a:extLst>
              <a:ext uri="{FF2B5EF4-FFF2-40B4-BE49-F238E27FC236}">
                <a16:creationId xmlns:a16="http://schemas.microsoft.com/office/drawing/2014/main" id="{9CD8AC25-B7B2-B594-86E0-0771923F2710}"/>
              </a:ext>
            </a:extLst>
          </p:cNvPr>
          <p:cNvPicPr>
            <a:picLocks noChangeAspect="1"/>
          </p:cNvPicPr>
          <p:nvPr/>
        </p:nvPicPr>
        <p:blipFill>
          <a:blip r:embed="rId6">
            <a:extLst>
              <a:ext uri="{28A0092B-C50C-407E-A947-70E740481C1C}">
                <a14:useLocalDpi xmlns:a14="http://schemas.microsoft.com/office/drawing/2010/main" val="0"/>
              </a:ext>
            </a:extLst>
          </a:blip>
          <a:srcRect t="28129" b="28129"/>
          <a:stretch/>
        </p:blipFill>
        <p:spPr>
          <a:xfrm>
            <a:off x="3773047" y="4230514"/>
            <a:ext cx="3895861" cy="2272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76467854"/>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FEDBD6-AFC5-406C-9B50-3703001FDEFF}"/>
              </a:ext>
            </a:extLst>
          </p:cNvPr>
          <p:cNvSpPr>
            <a:spLocks noGrp="1"/>
          </p:cNvSpPr>
          <p:nvPr>
            <p:ph type="sldNum" sz="quarter" idx="12"/>
          </p:nvPr>
        </p:nvSpPr>
        <p:spPr/>
        <p:txBody>
          <a:bodyPr/>
          <a:lstStyle/>
          <a:p>
            <a:r>
              <a:rPr lang="en-US"/>
              <a:t>16</a:t>
            </a:r>
          </a:p>
        </p:txBody>
      </p:sp>
      <p:sp>
        <p:nvSpPr>
          <p:cNvPr id="9" name="TextBox 8">
            <a:extLst>
              <a:ext uri="{FF2B5EF4-FFF2-40B4-BE49-F238E27FC236}">
                <a16:creationId xmlns:a16="http://schemas.microsoft.com/office/drawing/2014/main" id="{602E1685-6001-4CF4-999C-83D0B949F52A}"/>
              </a:ext>
            </a:extLst>
          </p:cNvPr>
          <p:cNvSpPr txBox="1"/>
          <p:nvPr/>
        </p:nvSpPr>
        <p:spPr>
          <a:xfrm>
            <a:off x="2583809" y="3548542"/>
            <a:ext cx="3682767" cy="3565322"/>
          </a:xfrm>
          <a:prstGeom prst="rect">
            <a:avLst/>
          </a:prstGeom>
          <a:noFill/>
        </p:spPr>
        <p:txBody>
          <a:bodyPr wrap="square" rtlCol="0">
            <a:spAutoFit/>
          </a:bodyPr>
          <a:lstStyle/>
          <a:p>
            <a:endParaRPr lang="en-US"/>
          </a:p>
        </p:txBody>
      </p:sp>
      <p:sp>
        <p:nvSpPr>
          <p:cNvPr id="10" name="Rectangle 4">
            <a:extLst>
              <a:ext uri="{FF2B5EF4-FFF2-40B4-BE49-F238E27FC236}">
                <a16:creationId xmlns:a16="http://schemas.microsoft.com/office/drawing/2014/main" id="{C2C96AA4-4330-49FC-BD6D-6E8B77D365F9}"/>
              </a:ext>
            </a:extLst>
          </p:cNvPr>
          <p:cNvSpPr>
            <a:spLocks noChangeArrowheads="1"/>
          </p:cNvSpPr>
          <p:nvPr/>
        </p:nvSpPr>
        <p:spPr bwMode="auto">
          <a:xfrm>
            <a:off x="668282" y="1386762"/>
            <a:ext cx="3356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Box 11">
            <a:extLst>
              <a:ext uri="{FF2B5EF4-FFF2-40B4-BE49-F238E27FC236}">
                <a16:creationId xmlns:a16="http://schemas.microsoft.com/office/drawing/2014/main" id="{69D5D07F-9584-4B76-8124-47A8E988A0AE}"/>
              </a:ext>
            </a:extLst>
          </p:cNvPr>
          <p:cNvSpPr txBox="1"/>
          <p:nvPr/>
        </p:nvSpPr>
        <p:spPr>
          <a:xfrm>
            <a:off x="268448" y="1299999"/>
            <a:ext cx="4381190" cy="4278094"/>
          </a:xfrm>
          <a:prstGeom prst="rect">
            <a:avLst/>
          </a:prstGeom>
          <a:solidFill>
            <a:schemeClr val="bg1"/>
          </a:solidFill>
        </p:spPr>
        <p:txBody>
          <a:bodyPr wrap="square" rtlCol="0" anchor="ctr">
            <a:spAutoFit/>
          </a:bodyPr>
          <a:lstStyle/>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Net position refers to the county’s “bottom line” after all financial transactions have been reported. Therefore, a change in net position is the difference from one year to the next. </a:t>
            </a:r>
          </a:p>
          <a:p>
            <a:pPr algn="just"/>
            <a:endPar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table at the right provides a comparison for the changes in net position in governmental and business-type activities for the fiscal years ended September 30, 2023, and 2022. </a:t>
            </a:r>
          </a:p>
          <a:p>
            <a:pPr algn="just"/>
            <a:endPar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At the end of FY ‘23, the County’s net position in governmental activities increased by $7.2 million, or 14.76%, primarily due to increased sales tax collections and grant revenues during FY ‘23. Net position in business-type activities increased $179,150. The County’s overall net position increased $4.5 million from the prior year. </a:t>
            </a:r>
          </a:p>
        </p:txBody>
      </p:sp>
      <p:sp>
        <p:nvSpPr>
          <p:cNvPr id="18" name="TextBox 17">
            <a:extLst>
              <a:ext uri="{FF2B5EF4-FFF2-40B4-BE49-F238E27FC236}">
                <a16:creationId xmlns:a16="http://schemas.microsoft.com/office/drawing/2014/main" id="{03938076-1588-691E-C3AA-DAC4B4176539}"/>
              </a:ext>
            </a:extLst>
          </p:cNvPr>
          <p:cNvSpPr txBox="1"/>
          <p:nvPr/>
        </p:nvSpPr>
        <p:spPr>
          <a:xfrm>
            <a:off x="958734" y="183696"/>
            <a:ext cx="9892146" cy="461665"/>
          </a:xfrm>
          <a:prstGeom prst="rect">
            <a:avLst/>
          </a:prstGeom>
          <a:noFill/>
        </p:spPr>
        <p:txBody>
          <a:bodyPr wrap="square" rtlCol="0">
            <a:spAutoFit/>
          </a:bodyPr>
          <a:lstStyle/>
          <a:p>
            <a:pPr algn="ctr"/>
            <a:r>
              <a:rPr lang="en-US" sz="2400" b="1">
                <a:solidFill>
                  <a:schemeClr val="accent3">
                    <a:lumMod val="75000"/>
                  </a:schemeClr>
                </a:solidFill>
              </a:rPr>
              <a:t>What was the county’s net position compared to FY 2022?</a:t>
            </a:r>
          </a:p>
        </p:txBody>
      </p:sp>
      <p:pic>
        <p:nvPicPr>
          <p:cNvPr id="6" name="Picture 5">
            <a:extLst>
              <a:ext uri="{FF2B5EF4-FFF2-40B4-BE49-F238E27FC236}">
                <a16:creationId xmlns:a16="http://schemas.microsoft.com/office/drawing/2014/main" id="{C88FA2D4-DD80-31C2-F269-52D0E207CB68}"/>
              </a:ext>
            </a:extLst>
          </p:cNvPr>
          <p:cNvPicPr>
            <a:picLocks noChangeAspect="1"/>
          </p:cNvPicPr>
          <p:nvPr/>
        </p:nvPicPr>
        <p:blipFill>
          <a:blip r:embed="rId2"/>
          <a:stretch>
            <a:fillRect/>
          </a:stretch>
        </p:blipFill>
        <p:spPr>
          <a:xfrm>
            <a:off x="4942186" y="580867"/>
            <a:ext cx="6449691" cy="5935350"/>
          </a:xfrm>
          <a:prstGeom prst="rect">
            <a:avLst/>
          </a:prstGeom>
        </p:spPr>
      </p:pic>
    </p:spTree>
    <p:extLst>
      <p:ext uri="{BB962C8B-B14F-4D97-AF65-F5344CB8AC3E}">
        <p14:creationId xmlns:p14="http://schemas.microsoft.com/office/powerpoint/2010/main" val="158548089"/>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BA1B98-2DEA-49E8-937A-85AD217ECDD4}"/>
              </a:ext>
            </a:extLst>
          </p:cNvPr>
          <p:cNvSpPr>
            <a:spLocks noGrp="1"/>
          </p:cNvSpPr>
          <p:nvPr>
            <p:ph type="title"/>
          </p:nvPr>
        </p:nvSpPr>
        <p:spPr>
          <a:xfrm>
            <a:off x="1341120" y="207302"/>
            <a:ext cx="9509760" cy="665153"/>
          </a:xfrm>
        </p:spPr>
        <p:txBody>
          <a:bodyPr>
            <a:normAutofit/>
          </a:bodyPr>
          <a:lstStyle/>
          <a:p>
            <a:pPr algn="ctr"/>
            <a:r>
              <a:rPr lang="en-US" sz="2800" b="1">
                <a:solidFill>
                  <a:schemeClr val="accent3">
                    <a:lumMod val="75000"/>
                  </a:schemeClr>
                </a:solidFill>
              </a:rPr>
              <a:t>How is the county using its assets? </a:t>
            </a:r>
          </a:p>
        </p:txBody>
      </p:sp>
      <p:sp>
        <p:nvSpPr>
          <p:cNvPr id="5" name="Slide Number Placeholder 4">
            <a:extLst>
              <a:ext uri="{FF2B5EF4-FFF2-40B4-BE49-F238E27FC236}">
                <a16:creationId xmlns:a16="http://schemas.microsoft.com/office/drawing/2014/main" id="{DFB735B7-9731-4FD6-8B09-7B1AD1BBEABB}"/>
              </a:ext>
            </a:extLst>
          </p:cNvPr>
          <p:cNvSpPr>
            <a:spLocks noGrp="1"/>
          </p:cNvSpPr>
          <p:nvPr>
            <p:ph type="sldNum" sz="quarter" idx="12"/>
          </p:nvPr>
        </p:nvSpPr>
        <p:spPr/>
        <p:txBody>
          <a:bodyPr/>
          <a:lstStyle/>
          <a:p>
            <a:r>
              <a:rPr lang="en-US"/>
              <a:t>17</a:t>
            </a:r>
          </a:p>
        </p:txBody>
      </p:sp>
      <p:sp>
        <p:nvSpPr>
          <p:cNvPr id="12" name="Rectangle 11">
            <a:extLst>
              <a:ext uri="{FF2B5EF4-FFF2-40B4-BE49-F238E27FC236}">
                <a16:creationId xmlns:a16="http://schemas.microsoft.com/office/drawing/2014/main" id="{B83AB8DE-1DB6-4EB5-95FD-772D79B18320}"/>
              </a:ext>
            </a:extLst>
          </p:cNvPr>
          <p:cNvSpPr/>
          <p:nvPr/>
        </p:nvSpPr>
        <p:spPr>
          <a:xfrm>
            <a:off x="962497" y="4761055"/>
            <a:ext cx="10267005" cy="1323439"/>
          </a:xfrm>
          <a:prstGeom prst="rect">
            <a:avLst/>
          </a:prstGeom>
          <a:solidFill>
            <a:schemeClr val="bg1"/>
          </a:solidFill>
        </p:spPr>
        <p:txBody>
          <a:bodyPr wrap="square">
            <a:spAutoFit/>
          </a:bodyPr>
          <a:lstStyle/>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County’s government-wide investment in capital assets, as of September 30, 2023, is $44.8 million. The schedule below summarizes capital assets used in both governmental and business-type activities at fiscal year-ends 2023 and 2022. </a:t>
            </a:r>
          </a:p>
          <a:p>
            <a:pPr algn="just"/>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Major capital asset activities in the current fiscal year included the following:</a:t>
            </a:r>
          </a:p>
          <a:p>
            <a:pPr marL="403225" indent="-285750" algn="just">
              <a:buFont typeface="Arial" panose="020B0604020202020204" pitchFamily="34" charset="0"/>
              <a:buChar char="•"/>
            </a:pPr>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Station 10 for fire, emergency, and coroner personnel was completed.</a:t>
            </a:r>
          </a:p>
        </p:txBody>
      </p:sp>
      <p:pic>
        <p:nvPicPr>
          <p:cNvPr id="3" name="Picture 2">
            <a:extLst>
              <a:ext uri="{FF2B5EF4-FFF2-40B4-BE49-F238E27FC236}">
                <a16:creationId xmlns:a16="http://schemas.microsoft.com/office/drawing/2014/main" id="{723A3B5C-BAAE-A748-6F74-62FCC38A6646}"/>
              </a:ext>
            </a:extLst>
          </p:cNvPr>
          <p:cNvPicPr>
            <a:picLocks noChangeAspect="1"/>
          </p:cNvPicPr>
          <p:nvPr/>
        </p:nvPicPr>
        <p:blipFill>
          <a:blip r:embed="rId2"/>
          <a:stretch>
            <a:fillRect/>
          </a:stretch>
        </p:blipFill>
        <p:spPr>
          <a:xfrm>
            <a:off x="985203" y="1113103"/>
            <a:ext cx="10221594" cy="3510688"/>
          </a:xfrm>
          <a:prstGeom prst="rect">
            <a:avLst/>
          </a:prstGeom>
          <a:ln w="38100">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163566"/>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8E2A21-1913-4648-91A0-179A7479D187}"/>
              </a:ext>
            </a:extLst>
          </p:cNvPr>
          <p:cNvSpPr>
            <a:spLocks noGrp="1"/>
          </p:cNvSpPr>
          <p:nvPr>
            <p:ph type="title"/>
          </p:nvPr>
        </p:nvSpPr>
        <p:spPr>
          <a:xfrm>
            <a:off x="1341120" y="0"/>
            <a:ext cx="9509760" cy="733425"/>
          </a:xfrm>
        </p:spPr>
        <p:txBody>
          <a:bodyPr/>
          <a:lstStyle/>
          <a:p>
            <a:pPr algn="ctr"/>
            <a:r>
              <a:rPr lang="en-US" b="1">
                <a:solidFill>
                  <a:schemeClr val="accent3">
                    <a:lumMod val="75000"/>
                  </a:schemeClr>
                </a:solidFill>
              </a:rPr>
              <a:t>Glossary of Terms</a:t>
            </a:r>
          </a:p>
        </p:txBody>
      </p:sp>
      <p:sp>
        <p:nvSpPr>
          <p:cNvPr id="9" name="Content Placeholder 8">
            <a:extLst>
              <a:ext uri="{FF2B5EF4-FFF2-40B4-BE49-F238E27FC236}">
                <a16:creationId xmlns:a16="http://schemas.microsoft.com/office/drawing/2014/main" id="{F116DB2C-BF57-45CE-97CD-F52E3A81ABBB}"/>
              </a:ext>
            </a:extLst>
          </p:cNvPr>
          <p:cNvSpPr>
            <a:spLocks noGrp="1"/>
          </p:cNvSpPr>
          <p:nvPr>
            <p:ph sz="half" idx="1"/>
          </p:nvPr>
        </p:nvSpPr>
        <p:spPr>
          <a:xfrm>
            <a:off x="342899" y="876300"/>
            <a:ext cx="5153026" cy="5638800"/>
          </a:xfrm>
        </p:spPr>
        <p:txBody>
          <a:bodyPr>
            <a:noAutofit/>
          </a:bodyPr>
          <a:lstStyle/>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Assets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Items of ownership. Assets can include cash, stock, land, buildings, machinery, furniture, and other equipment. There are several categories of Assets:</a:t>
            </a:r>
          </a:p>
          <a:p>
            <a:pPr lvl="0"/>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Capital Assets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Assets of a long-term character (beyond the current year) that are intended to continue to be held or used, such as land, buildings, vehicles, machinery, furniture, and other equipment. </a:t>
            </a:r>
          </a:p>
          <a:p>
            <a:pPr lvl="0"/>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Net Position</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The difference between (a) assets and deferred outflows of resources and (b) liabilities and deferred inflows of resources. </a:t>
            </a:r>
          </a:p>
          <a:p>
            <a:pPr lvl="0"/>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Restricted Assets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Assets that may not be used for normal operating purposes because of the requirements of regulatory authorities, provisions in bond contracts, or other legal agreements, but do not have to be accounted for in a separate fund. </a:t>
            </a:r>
          </a:p>
          <a:p>
            <a:pPr lvl="0"/>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Unrestricted Assets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Funds established to account for assets or resources that may be utilized at the discretion of the Board of Commissioners. </a:t>
            </a:r>
          </a:p>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Expenditures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Government purchases which can be financed by revenue and/or government borrowing, i.e. bonds, tax anticipation, notes, etc.</a:t>
            </a:r>
          </a:p>
        </p:txBody>
      </p:sp>
      <p:sp>
        <p:nvSpPr>
          <p:cNvPr id="10" name="Content Placeholder 9">
            <a:extLst>
              <a:ext uri="{FF2B5EF4-FFF2-40B4-BE49-F238E27FC236}">
                <a16:creationId xmlns:a16="http://schemas.microsoft.com/office/drawing/2014/main" id="{6772676A-A0A9-41DE-B1B8-117516AC5FA7}"/>
              </a:ext>
            </a:extLst>
          </p:cNvPr>
          <p:cNvSpPr>
            <a:spLocks noGrp="1"/>
          </p:cNvSpPr>
          <p:nvPr>
            <p:ph sz="half" idx="2"/>
          </p:nvPr>
        </p:nvSpPr>
        <p:spPr>
          <a:xfrm>
            <a:off x="6202681" y="876299"/>
            <a:ext cx="5646420" cy="5638800"/>
          </a:xfrm>
        </p:spPr>
        <p:txBody>
          <a:bodyPr>
            <a:noAutofit/>
          </a:bodyPr>
          <a:lstStyle/>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Fund Balance</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The portion of fund revenue over expenditures available for use. </a:t>
            </a:r>
          </a:p>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General Fund</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A fund used to account for the ordinary operations of the County government that are financed from taxes and other general revenue. </a:t>
            </a:r>
          </a:p>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Liabilities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Future spending of revenue as a result of past transactions and other past events. Liabilities are reported on a balance sheet and are divided into two categories:</a:t>
            </a:r>
          </a:p>
          <a:p>
            <a:pPr lvl="0"/>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Current Liabilities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These liabilities are reasonably expected to be liquidated within a year. They usually include payables such as wages, accounts, taxes, accounts payable, unearned revenue when adjusting entries, portions of long-term bonds to be paid this year, short-term obligations, and others. </a:t>
            </a:r>
          </a:p>
          <a:p>
            <a:pPr lvl="0"/>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Long-term Liabilities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These liabilities are reasonably expected not to be liquidated within a year. They usually include long-term bonds, notes payable, long-term leases, pension obligations, and long-term product warranties. In these liabilities, the County has to pay after a fixed period of time, usually longer than a year. </a:t>
            </a:r>
          </a:p>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Revenue</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Financial resources other than from interfund transfers and debt issue proceeds. Putnam County receives Revenue through property taxes, sales and other taxes, licenses and permits, grants, fines and forfeitures, charges for service, administration fees, investment income, and miscellaneous sources. </a:t>
            </a:r>
          </a:p>
          <a:p>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2AD633B-76F9-47BA-99C0-B28008A6C23E}"/>
              </a:ext>
            </a:extLst>
          </p:cNvPr>
          <p:cNvSpPr>
            <a:spLocks noGrp="1"/>
          </p:cNvSpPr>
          <p:nvPr>
            <p:ph type="sldNum" sz="quarter" idx="12"/>
          </p:nvPr>
        </p:nvSpPr>
        <p:spPr/>
        <p:txBody>
          <a:bodyPr/>
          <a:lstStyle/>
          <a:p>
            <a:r>
              <a:rPr lang="en-US"/>
              <a:t>18</a:t>
            </a:r>
          </a:p>
        </p:txBody>
      </p:sp>
    </p:spTree>
    <p:extLst>
      <p:ext uri="{BB962C8B-B14F-4D97-AF65-F5344CB8AC3E}">
        <p14:creationId xmlns:p14="http://schemas.microsoft.com/office/powerpoint/2010/main" val="324713811"/>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7996"/>
            <a:ext cx="11277600" cy="5029200"/>
          </a:xfrm>
        </p:spPr>
        <p:txBody>
          <a:bodyPr vert="horz" lIns="91440" tIns="45720" rIns="91440" bIns="45720" rtlCol="0" anchor="t">
            <a:normAutofit/>
          </a:bodyPr>
          <a:lstStyle/>
          <a:p>
            <a:pPr marL="0" indent="0" algn="just">
              <a:buNone/>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On behalf of Putnam County Board of Commissioners, we are pleased to present our seventh Popular Annual Financial Report (PAFR) for the year ended September 30, 2023. Like the U.S. Government and State of Georgia, Putnam County runs its budget on a “fiscal year,” from October 1 to September 30. The purpose of this report is to provide readers with an overview of the County, its different departments, and financial information. However, it does not provide information regarding Funds or Component Units.</a:t>
            </a:r>
          </a:p>
          <a:p>
            <a:pPr marL="0" indent="0" algn="just">
              <a:buNone/>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As part of the county’s commitment to be transparent to its citizens, the report will also provide an overview of the county’s organizational structure, services offered to its citizens, and financial state.  The information in this report is extracted from the County’s Annual Comprehensive Financial Report, which gives further detailed information. </a:t>
            </a:r>
          </a:p>
          <a:p>
            <a:pPr marL="0" indent="0" algn="just">
              <a:buNone/>
            </a:pP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Click the links provided to view Putnam County’s </a:t>
            </a: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rPr>
              <a:t>2023</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rPr>
              <a:t>Annual Comprehensive Financial Report  </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and </a:t>
            </a: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2022</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 </a:t>
            </a:r>
            <a:r>
              <a:rPr lang="en-US" sz="2100" b="1"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Popular Annual Financial Report</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 </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5C186D6-8AFC-4B63-8C61-FF3F719315E9}"/>
              </a:ext>
            </a:extLst>
          </p:cNvPr>
          <p:cNvSpPr>
            <a:spLocks noGrp="1"/>
          </p:cNvSpPr>
          <p:nvPr>
            <p:ph type="sldNum" sz="quarter" idx="12"/>
          </p:nvPr>
        </p:nvSpPr>
        <p:spPr/>
        <p:txBody>
          <a:bodyPr/>
          <a:lstStyle/>
          <a:p>
            <a:r>
              <a:rPr lang="en-US"/>
              <a:t>2</a:t>
            </a:r>
          </a:p>
        </p:txBody>
      </p:sp>
      <p:sp>
        <p:nvSpPr>
          <p:cNvPr id="2" name="TextBox 1">
            <a:extLst>
              <a:ext uri="{FF2B5EF4-FFF2-40B4-BE49-F238E27FC236}">
                <a16:creationId xmlns:a16="http://schemas.microsoft.com/office/drawing/2014/main" id="{D729ED27-D6D9-4380-96C9-2D3C4238C2C5}"/>
              </a:ext>
            </a:extLst>
          </p:cNvPr>
          <p:cNvSpPr txBox="1"/>
          <p:nvPr/>
        </p:nvSpPr>
        <p:spPr>
          <a:xfrm>
            <a:off x="2590800" y="351141"/>
            <a:ext cx="7010400" cy="830997"/>
          </a:xfrm>
          <a:prstGeom prst="rect">
            <a:avLst/>
          </a:prstGeom>
          <a:noFill/>
        </p:spPr>
        <p:txBody>
          <a:bodyPr wrap="square" rtlCol="0">
            <a:spAutoFit/>
          </a:bodyPr>
          <a:lstStyle/>
          <a:p>
            <a:pPr algn="ctr"/>
            <a:r>
              <a:rPr lang="en-US" sz="4800">
                <a:solidFill>
                  <a:srgbClr val="000000"/>
                </a:solidFill>
              </a:rPr>
              <a:t>ABOUT THIS REPORT</a:t>
            </a:r>
          </a:p>
        </p:txBody>
      </p:sp>
    </p:spTree>
    <p:extLst>
      <p:ext uri="{BB962C8B-B14F-4D97-AF65-F5344CB8AC3E}">
        <p14:creationId xmlns:p14="http://schemas.microsoft.com/office/powerpoint/2010/main" val="3639243581"/>
      </p:ext>
    </p:extLst>
  </p:cSld>
  <p:clrMapOvr>
    <a:masterClrMapping/>
  </p:clrMapOvr>
  <mc:AlternateContent xmlns:mc="http://schemas.openxmlformats.org/markup-compatibility/2006" xmlns:p14="http://schemas.microsoft.com/office/powerpoint/2010/main">
    <mc:Choice Requires="p14">
      <p:transition p14:dur="250" advClick="0" advTm="10000">
        <p:cut/>
      </p:transition>
    </mc:Choice>
    <mc:Fallback xmlns="">
      <p:transition advClick="0" advTm="10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FC40078D-E76B-4ABA-9B76-4C976828ADCA}"/>
              </a:ext>
            </a:extLst>
          </p:cNvPr>
          <p:cNvPicPr>
            <a:picLocks noChangeAspect="1"/>
          </p:cNvPicPr>
          <p:nvPr/>
        </p:nvPicPr>
        <p:blipFill>
          <a:blip r:embed="rId2">
            <a:alphaModFix amt="24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CD66F38-22C4-4908-9403-AC70F4EAD2C2}"/>
              </a:ext>
            </a:extLst>
          </p:cNvPr>
          <p:cNvSpPr txBox="1"/>
          <p:nvPr/>
        </p:nvSpPr>
        <p:spPr>
          <a:xfrm>
            <a:off x="3390900" y="218147"/>
            <a:ext cx="5410200" cy="769441"/>
          </a:xfrm>
          <a:prstGeom prst="rect">
            <a:avLst/>
          </a:prstGeom>
          <a:noFill/>
        </p:spPr>
        <p:txBody>
          <a:bodyPr wrap="square" rtlCol="0">
            <a:spAutoFit/>
          </a:bodyPr>
          <a:lstStyle/>
          <a:p>
            <a:pPr algn="ctr"/>
            <a:r>
              <a:rPr lang="en-US" sz="4400" b="1">
                <a:solidFill>
                  <a:srgbClr val="000000"/>
                </a:solidFill>
                <a:effectLst>
                  <a:outerShdw blurRad="38100" dist="38100" dir="2700000" algn="tl">
                    <a:srgbClr val="000000">
                      <a:alpha val="43137"/>
                    </a:srgbClr>
                  </a:outerShdw>
                </a:effectLst>
              </a:rPr>
              <a:t>Table of Contents</a:t>
            </a:r>
          </a:p>
        </p:txBody>
      </p:sp>
      <p:sp>
        <p:nvSpPr>
          <p:cNvPr id="5" name="TextBox 4">
            <a:extLst>
              <a:ext uri="{FF2B5EF4-FFF2-40B4-BE49-F238E27FC236}">
                <a16:creationId xmlns:a16="http://schemas.microsoft.com/office/drawing/2014/main" id="{652BDDB6-2D2D-4EFF-943F-D65821A5F225}"/>
              </a:ext>
            </a:extLst>
          </p:cNvPr>
          <p:cNvSpPr txBox="1"/>
          <p:nvPr/>
        </p:nvSpPr>
        <p:spPr>
          <a:xfrm>
            <a:off x="2057400" y="1017978"/>
            <a:ext cx="4429838" cy="6463308"/>
          </a:xfrm>
          <a:prstGeom prst="rect">
            <a:avLst/>
          </a:prstGeom>
          <a:noFill/>
        </p:spPr>
        <p:txBody>
          <a:bodyPr wrap="square" rtlCol="0">
            <a:spAutoFit/>
          </a:bodyPr>
          <a:lstStyle/>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Cover</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About This Report</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Table of Contents </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Our Commissioners</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Our Mission and Purpose</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Letter from Our County Manager</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Well-Known Connections</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Award for Outstanding Achievement in Popular Annual Financial Reporting</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Organization</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Putnam County EMS</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Putnam County Fire-Rescue</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Putnam County Fire/EMS New Station</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Putnam County Animal Services</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Uncle Remus Golf Course</a:t>
            </a:r>
          </a:p>
          <a:p>
            <a:pPr marL="342900" indent="-342900">
              <a:buAutoNum type="arabicPeriod"/>
            </a:pPr>
            <a:r>
              <a:rPr lang="en-US">
                <a:solidFill>
                  <a:srgbClr val="000000"/>
                </a:solidFill>
                <a:latin typeface="Calibri" panose="020F0502020204030204" pitchFamily="34" charset="0"/>
                <a:ea typeface="Calibri" panose="020F0502020204030204" pitchFamily="34" charset="0"/>
                <a:cs typeface="Calibri" panose="020F0502020204030204" pitchFamily="34" charset="0"/>
              </a:rPr>
              <a:t>Putnam County Recreation </a:t>
            </a:r>
          </a:p>
          <a:p>
            <a:pPr marL="342900" indent="-342900">
              <a:buAutoNum type="arabicPeriod"/>
            </a:pP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F0EBE1B-7355-405A-ACD6-832A95C78BD4}"/>
              </a:ext>
            </a:extLst>
          </p:cNvPr>
          <p:cNvSpPr txBox="1"/>
          <p:nvPr/>
        </p:nvSpPr>
        <p:spPr>
          <a:xfrm>
            <a:off x="6977419" y="1205735"/>
            <a:ext cx="4724400" cy="2031325"/>
          </a:xfrm>
          <a:prstGeom prst="rect">
            <a:avLst/>
          </a:prstGeom>
          <a:noFill/>
        </p:spPr>
        <p:txBody>
          <a:bodyPr wrap="square" rtlCol="0">
            <a:spAutoFit/>
          </a:bodyPr>
          <a:lstStyle/>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Financial Information</a:t>
            </a:r>
          </a:p>
          <a:p>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16. Net Position</a:t>
            </a: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17. Assets</a:t>
            </a:r>
          </a:p>
          <a:p>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18. Glossary of Terms</a:t>
            </a:r>
          </a:p>
        </p:txBody>
      </p:sp>
      <p:sp>
        <p:nvSpPr>
          <p:cNvPr id="6" name="Slide Number Placeholder 5">
            <a:extLst>
              <a:ext uri="{FF2B5EF4-FFF2-40B4-BE49-F238E27FC236}">
                <a16:creationId xmlns:a16="http://schemas.microsoft.com/office/drawing/2014/main" id="{29B38D98-121A-4A47-8F86-AE256BA3998B}"/>
              </a:ext>
            </a:extLst>
          </p:cNvPr>
          <p:cNvSpPr>
            <a:spLocks noGrp="1"/>
          </p:cNvSpPr>
          <p:nvPr>
            <p:ph type="sldNum" sz="quarter" idx="12"/>
          </p:nvPr>
        </p:nvSpPr>
        <p:spPr/>
        <p:txBody>
          <a:bodyPr/>
          <a:lstStyle/>
          <a:p>
            <a:r>
              <a:rPr lang="en-US" sz="1000"/>
              <a:t>3</a:t>
            </a:r>
          </a:p>
        </p:txBody>
      </p:sp>
    </p:spTree>
    <p:extLst>
      <p:ext uri="{BB962C8B-B14F-4D97-AF65-F5344CB8AC3E}">
        <p14:creationId xmlns:p14="http://schemas.microsoft.com/office/powerpoint/2010/main" val="2390179508"/>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79647" y="2732564"/>
            <a:ext cx="1751013" cy="261610"/>
          </a:xfrm>
          <a:prstGeom prst="rect">
            <a:avLst/>
          </a:prstGeom>
          <a:noFill/>
        </p:spPr>
        <p:txBody>
          <a:bodyPr wrap="square" rtlCol="0">
            <a:spAutoFit/>
          </a:bodyPr>
          <a:lstStyle/>
          <a:p>
            <a:pPr algn="ctr" fontAlgn="base"/>
            <a:endParaRPr lang="en-US" sz="1100" b="1">
              <a:solidFill>
                <a:srgbClr val="093846"/>
              </a:solidFill>
              <a:latin typeface="Aharoni" panose="02010803020104030203" pitchFamily="2" charset="-79"/>
              <a:cs typeface="Aharoni" panose="02010803020104030203" pitchFamily="2" charset="-79"/>
            </a:endParaRPr>
          </a:p>
        </p:txBody>
      </p:sp>
      <p:sp>
        <p:nvSpPr>
          <p:cNvPr id="14" name="TextBox 13"/>
          <p:cNvSpPr txBox="1"/>
          <p:nvPr/>
        </p:nvSpPr>
        <p:spPr>
          <a:xfrm>
            <a:off x="6653123" y="6374761"/>
            <a:ext cx="1751013" cy="400110"/>
          </a:xfrm>
          <a:prstGeom prst="rect">
            <a:avLst/>
          </a:prstGeom>
          <a:noFill/>
        </p:spPr>
        <p:txBody>
          <a:bodyPr wrap="square" rtlCol="0">
            <a:spAutoFit/>
          </a:bodyPr>
          <a:lstStyle/>
          <a:p>
            <a:pPr algn="ctr" fontAlgn="base"/>
            <a:endParaRPr lang="en-US" sz="1100" b="1">
              <a:solidFill>
                <a:srgbClr val="093846"/>
              </a:solidFill>
              <a:latin typeface="Aharoni" panose="02010803020104030203" pitchFamily="2" charset="-79"/>
              <a:cs typeface="Aharoni" panose="02010803020104030203" pitchFamily="2" charset="-79"/>
            </a:endParaRPr>
          </a:p>
          <a:p>
            <a:pPr>
              <a:lnSpc>
                <a:spcPct val="90000"/>
              </a:lnSpc>
            </a:pPr>
            <a:endParaRPr lang="en-US" sz="1000">
              <a:effectLst>
                <a:outerShdw blurRad="50800" dist="38100" dir="2700000" algn="tl">
                  <a:schemeClr val="bg2">
                    <a:lumMod val="50000"/>
                    <a:alpha val="43000"/>
                  </a:schemeClr>
                </a:outerShdw>
              </a:effectLst>
            </a:endParaRPr>
          </a:p>
        </p:txBody>
      </p:sp>
      <p:sp>
        <p:nvSpPr>
          <p:cNvPr id="10" name="TextBox 9">
            <a:extLst>
              <a:ext uri="{FF2B5EF4-FFF2-40B4-BE49-F238E27FC236}">
                <a16:creationId xmlns:a16="http://schemas.microsoft.com/office/drawing/2014/main" id="{5358F50C-51BE-41FC-B88A-F0D67281FD20}"/>
              </a:ext>
            </a:extLst>
          </p:cNvPr>
          <p:cNvSpPr txBox="1"/>
          <p:nvPr/>
        </p:nvSpPr>
        <p:spPr>
          <a:xfrm>
            <a:off x="418798" y="264140"/>
            <a:ext cx="6477000" cy="400110"/>
          </a:xfrm>
          <a:prstGeom prst="rect">
            <a:avLst/>
          </a:prstGeom>
          <a:noFill/>
        </p:spPr>
        <p:txBody>
          <a:bodyPr wrap="square" rtlCol="0">
            <a:spAutoFit/>
          </a:bodyPr>
          <a:lstStyle/>
          <a:p>
            <a:pPr algn="ctr"/>
            <a:r>
              <a:rPr lang="en-US" sz="2000" b="1">
                <a:solidFill>
                  <a:schemeClr val="accent3">
                    <a:lumMod val="75000"/>
                  </a:schemeClr>
                </a:solidFill>
              </a:rPr>
              <a:t>Our County, Commissioners, and Districts</a:t>
            </a:r>
          </a:p>
        </p:txBody>
      </p:sp>
      <p:sp>
        <p:nvSpPr>
          <p:cNvPr id="19" name="TextBox 18">
            <a:extLst>
              <a:ext uri="{FF2B5EF4-FFF2-40B4-BE49-F238E27FC236}">
                <a16:creationId xmlns:a16="http://schemas.microsoft.com/office/drawing/2014/main" id="{DEBAC32F-F269-49C8-BCA1-68BC4C70A341}"/>
              </a:ext>
            </a:extLst>
          </p:cNvPr>
          <p:cNvSpPr txBox="1"/>
          <p:nvPr/>
        </p:nvSpPr>
        <p:spPr>
          <a:xfrm>
            <a:off x="6278549" y="704910"/>
            <a:ext cx="2372392" cy="2446824"/>
          </a:xfrm>
          <a:prstGeom prst="rect">
            <a:avLst/>
          </a:prstGeom>
          <a:noFill/>
        </p:spPr>
        <p:txBody>
          <a:bodyPr wrap="square" rtlCol="0">
            <a:spAutoFit/>
          </a:bodyPr>
          <a:lstStyle/>
          <a:p>
            <a:r>
              <a:rPr lang="en-US" sz="17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Board of Commissioners is a policy making body that oversees the executive functions of the county and assigns the day-to-day duties of the executive role to the county manager.</a:t>
            </a:r>
          </a:p>
        </p:txBody>
      </p:sp>
      <p:sp>
        <p:nvSpPr>
          <p:cNvPr id="2" name="Slide Number Placeholder 1">
            <a:extLst>
              <a:ext uri="{FF2B5EF4-FFF2-40B4-BE49-F238E27FC236}">
                <a16:creationId xmlns:a16="http://schemas.microsoft.com/office/drawing/2014/main" id="{B36D250D-1824-41A4-B0C6-3C39097D9225}"/>
              </a:ext>
            </a:extLst>
          </p:cNvPr>
          <p:cNvSpPr>
            <a:spLocks noGrp="1"/>
          </p:cNvSpPr>
          <p:nvPr>
            <p:ph type="sldNum" sz="quarter" idx="12"/>
          </p:nvPr>
        </p:nvSpPr>
        <p:spPr/>
        <p:txBody>
          <a:bodyPr/>
          <a:lstStyle/>
          <a:p>
            <a:r>
              <a:rPr lang="en-US"/>
              <a:t>4</a:t>
            </a:r>
          </a:p>
        </p:txBody>
      </p:sp>
      <p:pic>
        <p:nvPicPr>
          <p:cNvPr id="4" name="Picture 3">
            <a:extLst>
              <a:ext uri="{FF2B5EF4-FFF2-40B4-BE49-F238E27FC236}">
                <a16:creationId xmlns:a16="http://schemas.microsoft.com/office/drawing/2014/main" id="{DB467C7A-E42D-4EEA-9F26-D6C60E6645F4}"/>
              </a:ext>
            </a:extLst>
          </p:cNvPr>
          <p:cNvPicPr>
            <a:picLocks noChangeAspect="1"/>
          </p:cNvPicPr>
          <p:nvPr/>
        </p:nvPicPr>
        <p:blipFill>
          <a:blip r:embed="rId2"/>
          <a:stretch>
            <a:fillRect/>
          </a:stretch>
        </p:blipFill>
        <p:spPr>
          <a:xfrm>
            <a:off x="6278549" y="3266330"/>
            <a:ext cx="2456611" cy="1960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Map&#10;&#10;Description automatically generated">
            <a:extLst>
              <a:ext uri="{FF2B5EF4-FFF2-40B4-BE49-F238E27FC236}">
                <a16:creationId xmlns:a16="http://schemas.microsoft.com/office/drawing/2014/main" id="{11D081A0-47B9-4DF1-9CF6-E38694EBC3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729" b="13419"/>
          <a:stretch/>
        </p:blipFill>
        <p:spPr>
          <a:xfrm>
            <a:off x="8917712" y="2465258"/>
            <a:ext cx="3009060" cy="338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2" name="Straight Arrow Connector 21">
            <a:extLst>
              <a:ext uri="{FF2B5EF4-FFF2-40B4-BE49-F238E27FC236}">
                <a16:creationId xmlns:a16="http://schemas.microsoft.com/office/drawing/2014/main" id="{669179DE-0E22-47D5-876E-06C9826BD23E}"/>
              </a:ext>
            </a:extLst>
          </p:cNvPr>
          <p:cNvCxnSpPr>
            <a:cxnSpLocks/>
          </p:cNvCxnSpPr>
          <p:nvPr/>
        </p:nvCxnSpPr>
        <p:spPr>
          <a:xfrm flipH="1">
            <a:off x="10392128" y="2732564"/>
            <a:ext cx="777225" cy="913800"/>
          </a:xfrm>
          <a:prstGeom prst="straightConnector1">
            <a:avLst/>
          </a:prstGeom>
          <a:ln>
            <a:tailEnd type="triangle"/>
          </a:ln>
          <a:effectLst>
            <a:outerShdw blurRad="50800" dist="38100" dir="2700000" algn="tl"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234179B8-2014-4BED-A07C-8A01FC122828}"/>
              </a:ext>
            </a:extLst>
          </p:cNvPr>
          <p:cNvSpPr txBox="1"/>
          <p:nvPr/>
        </p:nvSpPr>
        <p:spPr>
          <a:xfrm>
            <a:off x="9069818" y="704910"/>
            <a:ext cx="2456611" cy="1323439"/>
          </a:xfrm>
          <a:prstGeom prst="rect">
            <a:avLst/>
          </a:prstGeom>
          <a:noFill/>
        </p:spPr>
        <p:txBody>
          <a:bodyPr wrap="square" rtlCol="0">
            <a:spAutoFit/>
          </a:bodyPr>
          <a:lstStyle/>
          <a:p>
            <a:r>
              <a:rPr lang="en-US" sz="16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Bordered by Morgan, Greene, Hancock, Baldwin, Jones, and Jasper Counties, Putnam County is in Central Georgia. </a:t>
            </a:r>
          </a:p>
        </p:txBody>
      </p:sp>
      <p:grpSp>
        <p:nvGrpSpPr>
          <p:cNvPr id="23" name="Group 22">
            <a:extLst>
              <a:ext uri="{FF2B5EF4-FFF2-40B4-BE49-F238E27FC236}">
                <a16:creationId xmlns:a16="http://schemas.microsoft.com/office/drawing/2014/main" id="{129B6DF9-5817-6D80-3C94-0540EBF477A6}"/>
              </a:ext>
            </a:extLst>
          </p:cNvPr>
          <p:cNvGrpSpPr/>
          <p:nvPr/>
        </p:nvGrpSpPr>
        <p:grpSpPr>
          <a:xfrm>
            <a:off x="1379647" y="3819900"/>
            <a:ext cx="3748352" cy="2150453"/>
            <a:chOff x="1281950" y="3259002"/>
            <a:chExt cx="3748352" cy="2150453"/>
          </a:xfrm>
          <a:effectLst>
            <a:outerShdw blurRad="50800" dist="38100" dir="2700000" algn="tl" rotWithShape="0">
              <a:prstClr val="black">
                <a:alpha val="40000"/>
              </a:prstClr>
            </a:outerShdw>
          </a:effectLst>
        </p:grpSpPr>
        <p:pic>
          <p:nvPicPr>
            <p:cNvPr id="5" name="Picture 4" descr="A person in a suit sitting in front of a sign&#10;&#10;Description automatically generated">
              <a:extLst>
                <a:ext uri="{FF2B5EF4-FFF2-40B4-BE49-F238E27FC236}">
                  <a16:creationId xmlns:a16="http://schemas.microsoft.com/office/drawing/2014/main" id="{E00A523C-2FBB-681C-5D5A-854EC6354B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3635" y="3266598"/>
              <a:ext cx="1666667" cy="2142857"/>
            </a:xfrm>
            <a:prstGeom prst="rect">
              <a:avLst/>
            </a:prstGeom>
            <a:ln w="12700">
              <a:solidFill>
                <a:srgbClr val="000000"/>
              </a:solidFill>
            </a:ln>
          </p:spPr>
        </p:pic>
        <p:pic>
          <p:nvPicPr>
            <p:cNvPr id="8" name="Picture 7" descr="A person in a suit and tie&#10;&#10;Description automatically generated">
              <a:extLst>
                <a:ext uri="{FF2B5EF4-FFF2-40B4-BE49-F238E27FC236}">
                  <a16:creationId xmlns:a16="http://schemas.microsoft.com/office/drawing/2014/main" id="{18142C37-8CE4-56F4-43A3-DE1D1C4297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950" y="3259002"/>
              <a:ext cx="1666875" cy="2143125"/>
            </a:xfrm>
            <a:prstGeom prst="rect">
              <a:avLst/>
            </a:prstGeom>
            <a:ln w="12700">
              <a:solidFill>
                <a:srgbClr val="000000"/>
              </a:solidFill>
            </a:ln>
          </p:spPr>
        </p:pic>
      </p:grpSp>
      <p:grpSp>
        <p:nvGrpSpPr>
          <p:cNvPr id="24" name="Group 23">
            <a:extLst>
              <a:ext uri="{FF2B5EF4-FFF2-40B4-BE49-F238E27FC236}">
                <a16:creationId xmlns:a16="http://schemas.microsoft.com/office/drawing/2014/main" id="{5DD144B2-917A-699E-BAA5-93D24D3A3CC8}"/>
              </a:ext>
            </a:extLst>
          </p:cNvPr>
          <p:cNvGrpSpPr/>
          <p:nvPr/>
        </p:nvGrpSpPr>
        <p:grpSpPr>
          <a:xfrm>
            <a:off x="230143" y="890661"/>
            <a:ext cx="5899524" cy="2145381"/>
            <a:chOff x="230143" y="890661"/>
            <a:chExt cx="5899524" cy="2145381"/>
          </a:xfrm>
          <a:effectLst>
            <a:outerShdw blurRad="50800" dist="38100" dir="2700000" algn="tl" rotWithShape="0">
              <a:prstClr val="black">
                <a:alpha val="40000"/>
              </a:prstClr>
            </a:outerShdw>
          </a:effectLst>
        </p:grpSpPr>
        <p:pic>
          <p:nvPicPr>
            <p:cNvPr id="13" name="Picture 12" descr="A person in a suit and tie&#10;&#10;Description automatically generated">
              <a:extLst>
                <a:ext uri="{FF2B5EF4-FFF2-40B4-BE49-F238E27FC236}">
                  <a16:creationId xmlns:a16="http://schemas.microsoft.com/office/drawing/2014/main" id="{B45EA585-21E6-4C75-0F89-70794CB1AA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2792" y="892917"/>
              <a:ext cx="1666875" cy="2143125"/>
            </a:xfrm>
            <a:prstGeom prst="rect">
              <a:avLst/>
            </a:prstGeom>
            <a:ln w="12700">
              <a:solidFill>
                <a:srgbClr val="000000"/>
              </a:solidFill>
            </a:ln>
          </p:spPr>
        </p:pic>
        <p:pic>
          <p:nvPicPr>
            <p:cNvPr id="18" name="Picture 17" descr="A person in a suit sitting in front of a sign&#10;&#10;Description automatically generated">
              <a:extLst>
                <a:ext uri="{FF2B5EF4-FFF2-40B4-BE49-F238E27FC236}">
                  <a16:creationId xmlns:a16="http://schemas.microsoft.com/office/drawing/2014/main" id="{835CF29C-43E0-F9FE-2087-E0FACE240A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6467" y="890661"/>
              <a:ext cx="1666875" cy="2143125"/>
            </a:xfrm>
            <a:prstGeom prst="rect">
              <a:avLst/>
            </a:prstGeom>
            <a:ln w="12700">
              <a:solidFill>
                <a:srgbClr val="000000"/>
              </a:solidFill>
            </a:ln>
          </p:spPr>
        </p:pic>
        <p:pic>
          <p:nvPicPr>
            <p:cNvPr id="21" name="Picture 20" descr="A person in a suit and tie&#10;&#10;Description automatically generated">
              <a:extLst>
                <a:ext uri="{FF2B5EF4-FFF2-40B4-BE49-F238E27FC236}">
                  <a16:creationId xmlns:a16="http://schemas.microsoft.com/office/drawing/2014/main" id="{1025DFF0-21B9-F7F2-8DEA-09092A8FA1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143" y="890662"/>
              <a:ext cx="1666875" cy="2143125"/>
            </a:xfrm>
            <a:prstGeom prst="rect">
              <a:avLst/>
            </a:prstGeom>
            <a:ln w="12700">
              <a:solidFill>
                <a:srgbClr val="000000"/>
              </a:solidFill>
            </a:ln>
          </p:spPr>
        </p:pic>
      </p:grpSp>
      <p:sp>
        <p:nvSpPr>
          <p:cNvPr id="26" name="TextBox 25">
            <a:extLst>
              <a:ext uri="{FF2B5EF4-FFF2-40B4-BE49-F238E27FC236}">
                <a16:creationId xmlns:a16="http://schemas.microsoft.com/office/drawing/2014/main" id="{1541D6B4-23CA-5CDA-E605-47933D410E51}"/>
              </a:ext>
            </a:extLst>
          </p:cNvPr>
          <p:cNvSpPr txBox="1"/>
          <p:nvPr/>
        </p:nvSpPr>
        <p:spPr>
          <a:xfrm>
            <a:off x="230141" y="3008814"/>
            <a:ext cx="1666876" cy="461665"/>
          </a:xfrm>
          <a:prstGeom prst="rect">
            <a:avLst/>
          </a:prstGeom>
          <a:noFill/>
        </p:spPr>
        <p:txBody>
          <a:bodyPr wrap="square">
            <a:spAutoFit/>
          </a:bodyPr>
          <a:lstStyle/>
          <a:p>
            <a:pPr algn="ctr"/>
            <a:r>
              <a:rPr lang="en-US" sz="1200" b="1">
                <a:solidFill>
                  <a:schemeClr val="accent3">
                    <a:lumMod val="75000"/>
                  </a:schemeClr>
                </a:solidFill>
              </a:rPr>
              <a:t>Bill Sharp</a:t>
            </a:r>
          </a:p>
          <a:p>
            <a:pPr algn="ctr"/>
            <a:r>
              <a:rPr lang="en-US" sz="1200">
                <a:solidFill>
                  <a:schemeClr val="accent3">
                    <a:lumMod val="75000"/>
                  </a:schemeClr>
                </a:solidFill>
              </a:rPr>
              <a:t>Chairman</a:t>
            </a:r>
            <a:endParaRPr lang="en-US" sz="1200"/>
          </a:p>
        </p:txBody>
      </p:sp>
      <p:sp>
        <p:nvSpPr>
          <p:cNvPr id="27" name="TextBox 26">
            <a:extLst>
              <a:ext uri="{FF2B5EF4-FFF2-40B4-BE49-F238E27FC236}">
                <a16:creationId xmlns:a16="http://schemas.microsoft.com/office/drawing/2014/main" id="{A1B2B541-E95C-4256-0946-0AD479A57B54}"/>
              </a:ext>
            </a:extLst>
          </p:cNvPr>
          <p:cNvSpPr txBox="1"/>
          <p:nvPr/>
        </p:nvSpPr>
        <p:spPr>
          <a:xfrm>
            <a:off x="2346466" y="3008814"/>
            <a:ext cx="1666876" cy="461665"/>
          </a:xfrm>
          <a:prstGeom prst="rect">
            <a:avLst/>
          </a:prstGeom>
          <a:noFill/>
        </p:spPr>
        <p:txBody>
          <a:bodyPr wrap="square">
            <a:spAutoFit/>
          </a:bodyPr>
          <a:lstStyle/>
          <a:p>
            <a:pPr algn="ctr"/>
            <a:r>
              <a:rPr lang="en-US" sz="1200" b="1">
                <a:solidFill>
                  <a:schemeClr val="accent3">
                    <a:lumMod val="75000"/>
                  </a:schemeClr>
                </a:solidFill>
              </a:rPr>
              <a:t>Gary </a:t>
            </a:r>
            <a:r>
              <a:rPr lang="en-US" sz="1200" b="1" err="1">
                <a:solidFill>
                  <a:schemeClr val="accent3">
                    <a:lumMod val="75000"/>
                  </a:schemeClr>
                </a:solidFill>
              </a:rPr>
              <a:t>McElhenney</a:t>
            </a:r>
            <a:endParaRPr lang="en-US" sz="1200" b="1">
              <a:solidFill>
                <a:schemeClr val="accent3">
                  <a:lumMod val="75000"/>
                </a:schemeClr>
              </a:solidFill>
            </a:endParaRPr>
          </a:p>
          <a:p>
            <a:pPr algn="ctr"/>
            <a:r>
              <a:rPr lang="en-US" sz="1200">
                <a:solidFill>
                  <a:schemeClr val="accent3">
                    <a:lumMod val="75000"/>
                  </a:schemeClr>
                </a:solidFill>
              </a:rPr>
              <a:t>District 1</a:t>
            </a:r>
            <a:endParaRPr lang="en-US" sz="1200"/>
          </a:p>
        </p:txBody>
      </p:sp>
      <p:sp>
        <p:nvSpPr>
          <p:cNvPr id="28" name="TextBox 27">
            <a:extLst>
              <a:ext uri="{FF2B5EF4-FFF2-40B4-BE49-F238E27FC236}">
                <a16:creationId xmlns:a16="http://schemas.microsoft.com/office/drawing/2014/main" id="{8C5B6907-7DED-9C3E-E203-78E394C6F983}"/>
              </a:ext>
            </a:extLst>
          </p:cNvPr>
          <p:cNvSpPr txBox="1"/>
          <p:nvPr/>
        </p:nvSpPr>
        <p:spPr>
          <a:xfrm>
            <a:off x="4429121" y="3008814"/>
            <a:ext cx="1666876" cy="461665"/>
          </a:xfrm>
          <a:prstGeom prst="rect">
            <a:avLst/>
          </a:prstGeom>
          <a:noFill/>
        </p:spPr>
        <p:txBody>
          <a:bodyPr wrap="square">
            <a:spAutoFit/>
          </a:bodyPr>
          <a:lstStyle/>
          <a:p>
            <a:pPr algn="ctr"/>
            <a:r>
              <a:rPr lang="en-US" sz="1200" b="1">
                <a:solidFill>
                  <a:schemeClr val="accent3">
                    <a:lumMod val="75000"/>
                  </a:schemeClr>
                </a:solidFill>
              </a:rPr>
              <a:t>Daniel W. Brown</a:t>
            </a:r>
          </a:p>
          <a:p>
            <a:pPr algn="ctr"/>
            <a:r>
              <a:rPr lang="en-US" sz="1200">
                <a:solidFill>
                  <a:schemeClr val="accent3">
                    <a:lumMod val="75000"/>
                  </a:schemeClr>
                </a:solidFill>
              </a:rPr>
              <a:t>District 2</a:t>
            </a:r>
            <a:endParaRPr lang="en-US" sz="1200"/>
          </a:p>
        </p:txBody>
      </p:sp>
      <p:sp>
        <p:nvSpPr>
          <p:cNvPr id="29" name="TextBox 28">
            <a:extLst>
              <a:ext uri="{FF2B5EF4-FFF2-40B4-BE49-F238E27FC236}">
                <a16:creationId xmlns:a16="http://schemas.microsoft.com/office/drawing/2014/main" id="{28637889-104C-E23B-12D4-FDEA61807984}"/>
              </a:ext>
            </a:extLst>
          </p:cNvPr>
          <p:cNvSpPr txBox="1"/>
          <p:nvPr/>
        </p:nvSpPr>
        <p:spPr>
          <a:xfrm>
            <a:off x="1333755" y="5945490"/>
            <a:ext cx="1666876" cy="461665"/>
          </a:xfrm>
          <a:prstGeom prst="rect">
            <a:avLst/>
          </a:prstGeom>
          <a:noFill/>
        </p:spPr>
        <p:txBody>
          <a:bodyPr wrap="square">
            <a:spAutoFit/>
          </a:bodyPr>
          <a:lstStyle/>
          <a:p>
            <a:pPr algn="ctr"/>
            <a:r>
              <a:rPr lang="en-US" sz="1200" b="1">
                <a:solidFill>
                  <a:schemeClr val="accent3">
                    <a:lumMod val="75000"/>
                  </a:schemeClr>
                </a:solidFill>
              </a:rPr>
              <a:t>Stephen Hersey</a:t>
            </a:r>
          </a:p>
          <a:p>
            <a:pPr algn="ctr"/>
            <a:r>
              <a:rPr lang="en-US" sz="1200">
                <a:solidFill>
                  <a:schemeClr val="accent3">
                    <a:lumMod val="75000"/>
                  </a:schemeClr>
                </a:solidFill>
              </a:rPr>
              <a:t>District 3</a:t>
            </a:r>
            <a:endParaRPr lang="en-US" sz="1200"/>
          </a:p>
        </p:txBody>
      </p:sp>
      <p:sp>
        <p:nvSpPr>
          <p:cNvPr id="30" name="TextBox 29">
            <a:extLst>
              <a:ext uri="{FF2B5EF4-FFF2-40B4-BE49-F238E27FC236}">
                <a16:creationId xmlns:a16="http://schemas.microsoft.com/office/drawing/2014/main" id="{ECA9F5A2-DE37-B06E-5AA6-A3A588C74000}"/>
              </a:ext>
            </a:extLst>
          </p:cNvPr>
          <p:cNvSpPr txBox="1"/>
          <p:nvPr/>
        </p:nvSpPr>
        <p:spPr>
          <a:xfrm>
            <a:off x="3461123" y="5945490"/>
            <a:ext cx="1666876" cy="646331"/>
          </a:xfrm>
          <a:prstGeom prst="rect">
            <a:avLst/>
          </a:prstGeom>
          <a:noFill/>
        </p:spPr>
        <p:txBody>
          <a:bodyPr wrap="square">
            <a:spAutoFit/>
          </a:bodyPr>
          <a:lstStyle/>
          <a:p>
            <a:pPr algn="ctr"/>
            <a:r>
              <a:rPr lang="en-US" sz="1200" b="1">
                <a:solidFill>
                  <a:schemeClr val="accent3">
                    <a:lumMod val="75000"/>
                  </a:schemeClr>
                </a:solidFill>
              </a:rPr>
              <a:t>Jeff Wooten</a:t>
            </a:r>
          </a:p>
          <a:p>
            <a:pPr algn="ctr"/>
            <a:r>
              <a:rPr lang="en-US" sz="1200">
                <a:solidFill>
                  <a:schemeClr val="accent3">
                    <a:lumMod val="75000"/>
                  </a:schemeClr>
                </a:solidFill>
              </a:rPr>
              <a:t>Vice Chairman and District 4</a:t>
            </a:r>
            <a:endParaRPr lang="en-US" sz="1200"/>
          </a:p>
        </p:txBody>
      </p:sp>
    </p:spTree>
    <p:extLst>
      <p:ext uri="{BB962C8B-B14F-4D97-AF65-F5344CB8AC3E}">
        <p14:creationId xmlns:p14="http://schemas.microsoft.com/office/powerpoint/2010/main" val="1399145955"/>
      </p:ext>
    </p:extLst>
  </p:cSld>
  <p:clrMapOvr>
    <a:masterClrMapping/>
  </p:clrMapOvr>
  <mc:AlternateContent xmlns:mc="http://schemas.openxmlformats.org/markup-compatibility/2006" xmlns:p14="http://schemas.microsoft.com/office/powerpoint/2010/main">
    <mc:Choice Requires="p14">
      <p:transition p14:dur="250" advTm="5000">
        <p:cut/>
      </p:transition>
    </mc:Choice>
    <mc:Fallback xmlns="">
      <p:transition advTm="5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par>
                          <p:cTn id="8" fill="hold">
                            <p:stCondLst>
                              <p:cond delay="500"/>
                            </p:stCondLst>
                            <p:childTnLst>
                              <p:par>
                                <p:cTn id="9" presetID="22" presetClass="entr" presetSubtype="4" fill="hold" nodeType="afterEffect" nodePh="1">
                                  <p:stCondLst>
                                    <p:cond delay="0"/>
                                  </p:stCondLst>
                                  <p:endCondLst>
                                    <p:cond evt="begin" delay="0">
                                      <p:tn val="9"/>
                                    </p:cond>
                                  </p:end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EB60D7-C420-4259-AC9B-DB1AA3A1AC48}"/>
              </a:ext>
            </a:extLst>
          </p:cNvPr>
          <p:cNvSpPr>
            <a:spLocks noGrp="1"/>
          </p:cNvSpPr>
          <p:nvPr>
            <p:ph type="sldNum" sz="quarter" idx="12"/>
          </p:nvPr>
        </p:nvSpPr>
        <p:spPr/>
        <p:txBody>
          <a:bodyPr/>
          <a:lstStyle/>
          <a:p>
            <a:r>
              <a:rPr lang="en-US"/>
              <a:t>5</a:t>
            </a:r>
          </a:p>
        </p:txBody>
      </p:sp>
      <p:sp>
        <p:nvSpPr>
          <p:cNvPr id="3" name="Rectangle 2">
            <a:extLst>
              <a:ext uri="{FF2B5EF4-FFF2-40B4-BE49-F238E27FC236}">
                <a16:creationId xmlns:a16="http://schemas.microsoft.com/office/drawing/2014/main" id="{8DA4365D-7697-4CD9-B389-920B1992478A}"/>
              </a:ext>
            </a:extLst>
          </p:cNvPr>
          <p:cNvSpPr/>
          <p:nvPr/>
        </p:nvSpPr>
        <p:spPr>
          <a:xfrm>
            <a:off x="206396" y="2769832"/>
            <a:ext cx="5412017" cy="3139321"/>
          </a:xfrm>
          <a:prstGeom prst="rect">
            <a:avLst/>
          </a:prstGeom>
        </p:spPr>
        <p:txBody>
          <a:bodyPr wrap="square">
            <a:spAutoFit/>
          </a:bodyPr>
          <a:lstStyle/>
          <a:p>
            <a:r>
              <a:rPr lang="en-US">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Putnam County government exists to:</a:t>
            </a:r>
          </a:p>
          <a:p>
            <a:endParaRPr lang="en-US">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a:t>
            </a:r>
            <a:r>
              <a:rPr lang="en-US">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 Properly administer the affairs of Putnam County</a:t>
            </a:r>
          </a:p>
          <a:p>
            <a:r>
              <a:rPr lang="en-US"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U</a:t>
            </a:r>
            <a:r>
              <a:rPr lang="en-US">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 Understand we must maintain a high level of professionalism</a:t>
            </a:r>
          </a:p>
          <a:p>
            <a:r>
              <a:rPr lang="en-US"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 </a:t>
            </a:r>
            <a:r>
              <a:rPr lang="en-US">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Transparency will be paramount without exception</a:t>
            </a:r>
          </a:p>
          <a:p>
            <a:r>
              <a:rPr lang="en-US"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N</a:t>
            </a:r>
            <a:r>
              <a:rPr lang="en-US">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 Nonpartisanship with the understanding that all voices must be heard</a:t>
            </a:r>
          </a:p>
          <a:p>
            <a:r>
              <a:rPr lang="en-US"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a:t>
            </a:r>
            <a:r>
              <a:rPr lang="en-US">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 Actively promote public confidence in county government</a:t>
            </a:r>
          </a:p>
          <a:p>
            <a:r>
              <a:rPr lang="en-US" b="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M</a:t>
            </a:r>
            <a:r>
              <a:rPr lang="en-US">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 Maintain a positive image</a:t>
            </a:r>
          </a:p>
        </p:txBody>
      </p:sp>
      <p:sp>
        <p:nvSpPr>
          <p:cNvPr id="4" name="Rectangle 3">
            <a:extLst>
              <a:ext uri="{FF2B5EF4-FFF2-40B4-BE49-F238E27FC236}">
                <a16:creationId xmlns:a16="http://schemas.microsoft.com/office/drawing/2014/main" id="{4DD60007-0E7C-40B5-96C1-D3BD1C530B6C}"/>
              </a:ext>
            </a:extLst>
          </p:cNvPr>
          <p:cNvSpPr/>
          <p:nvPr/>
        </p:nvSpPr>
        <p:spPr>
          <a:xfrm>
            <a:off x="206396" y="1303489"/>
            <a:ext cx="5412016" cy="923330"/>
          </a:xfrm>
          <a:prstGeom prst="rect">
            <a:avLst/>
          </a:prstGeom>
        </p:spPr>
        <p:txBody>
          <a:bodyPr wrap="square">
            <a:spAutoFit/>
          </a:bodyPr>
          <a:lstStyle/>
          <a:p>
            <a:pPr algn="ctr"/>
            <a:r>
              <a:rPr lang="en-US"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mission of Putnam County government is to provide courteous, responsive, innovative and cost-effective services.”</a:t>
            </a:r>
          </a:p>
        </p:txBody>
      </p:sp>
      <p:pic>
        <p:nvPicPr>
          <p:cNvPr id="6" name="Picture 5" descr="A picture containing cup, clock, table&#10;&#10;Description automatically generated">
            <a:extLst>
              <a:ext uri="{FF2B5EF4-FFF2-40B4-BE49-F238E27FC236}">
                <a16:creationId xmlns:a16="http://schemas.microsoft.com/office/drawing/2014/main" id="{76D73E34-0EDD-4501-94F7-31AD370AA4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t="4526" r="17117" b="1896"/>
          <a:stretch/>
        </p:blipFill>
        <p:spPr>
          <a:xfrm>
            <a:off x="6165910" y="1303489"/>
            <a:ext cx="5167617" cy="50104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xtBox 6">
            <a:extLst>
              <a:ext uri="{FF2B5EF4-FFF2-40B4-BE49-F238E27FC236}">
                <a16:creationId xmlns:a16="http://schemas.microsoft.com/office/drawing/2014/main" id="{8D484FE9-604F-4FAF-89BA-FBC6C6ED549D}"/>
              </a:ext>
            </a:extLst>
          </p:cNvPr>
          <p:cNvSpPr txBox="1"/>
          <p:nvPr/>
        </p:nvSpPr>
        <p:spPr>
          <a:xfrm>
            <a:off x="922790" y="393976"/>
            <a:ext cx="9144000" cy="523220"/>
          </a:xfrm>
          <a:prstGeom prst="rect">
            <a:avLst/>
          </a:prstGeom>
          <a:noFill/>
        </p:spPr>
        <p:txBody>
          <a:bodyPr wrap="square" rtlCol="0">
            <a:spAutoFit/>
          </a:bodyPr>
          <a:lstStyle/>
          <a:p>
            <a:pPr algn="ctr"/>
            <a:r>
              <a:rPr lang="en-US" sz="2800" b="1">
                <a:solidFill>
                  <a:schemeClr val="accent3">
                    <a:lumMod val="75000"/>
                  </a:schemeClr>
                </a:solidFill>
              </a:rPr>
              <a:t>Our Mission and Purpose</a:t>
            </a:r>
          </a:p>
        </p:txBody>
      </p:sp>
    </p:spTree>
    <p:extLst>
      <p:ext uri="{BB962C8B-B14F-4D97-AF65-F5344CB8AC3E}">
        <p14:creationId xmlns:p14="http://schemas.microsoft.com/office/powerpoint/2010/main" val="3190736153"/>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0903" y="4527222"/>
            <a:ext cx="1666875" cy="461665"/>
          </a:xfrm>
          <a:prstGeom prst="rect">
            <a:avLst/>
          </a:prstGeom>
          <a:noFill/>
        </p:spPr>
        <p:txBody>
          <a:bodyPr wrap="square" rtlCol="0">
            <a:spAutoFit/>
          </a:bodyPr>
          <a:lstStyle/>
          <a:p>
            <a:pPr algn="ctr"/>
            <a:r>
              <a:rPr lang="en-US" sz="12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Paul Van Haute</a:t>
            </a:r>
          </a:p>
          <a:p>
            <a:pPr algn="ctr"/>
            <a:r>
              <a:rPr lang="en-US" sz="12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County Manager</a:t>
            </a:r>
          </a:p>
        </p:txBody>
      </p:sp>
      <p:sp>
        <p:nvSpPr>
          <p:cNvPr id="13" name="TextBox 12">
            <a:extLst>
              <a:ext uri="{FF2B5EF4-FFF2-40B4-BE49-F238E27FC236}">
                <a16:creationId xmlns:a16="http://schemas.microsoft.com/office/drawing/2014/main" id="{9F97E518-0974-41EC-8777-80D8BCACB3C2}"/>
              </a:ext>
            </a:extLst>
          </p:cNvPr>
          <p:cNvSpPr txBox="1"/>
          <p:nvPr/>
        </p:nvSpPr>
        <p:spPr>
          <a:xfrm>
            <a:off x="2958353" y="512041"/>
            <a:ext cx="8418095" cy="5909310"/>
          </a:xfrm>
          <a:prstGeom prst="rect">
            <a:avLst/>
          </a:prstGeom>
          <a:noFill/>
        </p:spPr>
        <p:txBody>
          <a:bodyPr wrap="square" lIns="91440" tIns="45720" rIns="91440" bIns="45720" rtlCol="0" anchor="t">
            <a:spAutoFit/>
          </a:bodyPr>
          <a:lstStyle/>
          <a:p>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To the Greatest Citizens of the Greatest County in Georgia:</a:t>
            </a:r>
          </a:p>
          <a:p>
            <a:endPar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pPr algn="just"/>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On behalf of the Putnam County Staff, I am pleased to present our Popular Annual Financial Report (PAFR ) for the fiscal year ended September 30, 2023. This report is designed to increase awareness throughout our county relative to the financial operations of Putnam County and provide you with information on how your tax dollars are managed.</a:t>
            </a:r>
          </a:p>
          <a:p>
            <a:pPr algn="just"/>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financial information within this report is derived, in large part, from Putnam County’s independently audited set of financial statements that are prepared in accordance with the Generally Accepted Accounting Principles (GAAP). The information is part of the County’s 2023 Annual Comprehensive Financial Report. We are proud to say that our efforts regarding the County’s Annual Comprehensive Financial Report have earned Putnam County’s Finance Department the Certificate of Achievement for Excellence in Reporting by the Government Finance Officers Association for the past ten years. </a:t>
            </a:r>
          </a:p>
          <a:p>
            <a:pPr algn="just"/>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 am very proud of all that has been accomplished in the past year. The Board of Commissioners and staff strive to provide the highest and best possible services at the least possible cost. There is a lot of positive news in Putnam County and the following are some of the highlights. </a:t>
            </a:r>
          </a:p>
          <a:p>
            <a:pPr algn="just"/>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 county experienced exceptionally good financial news this year. Moody’s reaffirmed their Aa3 rating of Putnam County in 2023. There has been a resurgence in residential and commercial activity. The County Building Permit activity and LOST collections increased again this year, both of which are very positive signs for our local economy. Thanks to your approval of TSPLOST#2, the county will embark on another five-year road paving and improvement program. </a:t>
            </a:r>
          </a:p>
          <a:p>
            <a:pPr algn="just"/>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There is much more happening in Putnam County, and we are looking forward to sharing those successes with you in the months and years to come. Your commissioners, staff, and I thank you for your continued trust and faith in us. We are proud to report to you that, as the economy continues to improve, so will Putnam County. </a:t>
            </a:r>
          </a:p>
          <a:p>
            <a:pPr algn="r"/>
            <a:endPar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Sincerely, </a:t>
            </a:r>
          </a:p>
          <a:p>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Paul Van Haute </a:t>
            </a:r>
          </a:p>
          <a:p>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County Manager</a:t>
            </a:r>
          </a:p>
        </p:txBody>
      </p:sp>
      <p:sp>
        <p:nvSpPr>
          <p:cNvPr id="2" name="Slide Number Placeholder 1">
            <a:extLst>
              <a:ext uri="{FF2B5EF4-FFF2-40B4-BE49-F238E27FC236}">
                <a16:creationId xmlns:a16="http://schemas.microsoft.com/office/drawing/2014/main" id="{709BC2BD-DB2D-41ED-9912-DFF1FD9DE6C1}"/>
              </a:ext>
            </a:extLst>
          </p:cNvPr>
          <p:cNvSpPr>
            <a:spLocks noGrp="1"/>
          </p:cNvSpPr>
          <p:nvPr>
            <p:ph type="sldNum" sz="quarter" idx="12"/>
          </p:nvPr>
        </p:nvSpPr>
        <p:spPr/>
        <p:txBody>
          <a:bodyPr/>
          <a:lstStyle/>
          <a:p>
            <a:r>
              <a:rPr lang="en-US"/>
              <a:t>6</a:t>
            </a:r>
          </a:p>
        </p:txBody>
      </p:sp>
      <p:pic>
        <p:nvPicPr>
          <p:cNvPr id="2050" name="Picture 2" descr="Paul Van Haute, County Manager">
            <a:extLst>
              <a:ext uri="{FF2B5EF4-FFF2-40B4-BE49-F238E27FC236}">
                <a16:creationId xmlns:a16="http://schemas.microsoft.com/office/drawing/2014/main" id="{532973E7-FECF-48F5-B10C-4D5596B73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71" y="1634184"/>
            <a:ext cx="2250141" cy="28930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58324"/>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B53C34-9B30-4F32-B960-EB842121766B}"/>
              </a:ext>
            </a:extLst>
          </p:cNvPr>
          <p:cNvSpPr>
            <a:spLocks noGrp="1"/>
          </p:cNvSpPr>
          <p:nvPr>
            <p:ph type="sldNum" sz="quarter" idx="12"/>
          </p:nvPr>
        </p:nvSpPr>
        <p:spPr>
          <a:xfrm>
            <a:off x="11109491" y="6546160"/>
            <a:ext cx="753349" cy="365125"/>
          </a:xfrm>
        </p:spPr>
        <p:txBody>
          <a:bodyPr/>
          <a:lstStyle/>
          <a:p>
            <a:r>
              <a:rPr lang="en-US" sz="1000">
                <a:solidFill>
                  <a:schemeClr val="bg1"/>
                </a:solidFill>
              </a:rPr>
              <a:t>7</a:t>
            </a:r>
          </a:p>
        </p:txBody>
      </p:sp>
      <p:pic>
        <p:nvPicPr>
          <p:cNvPr id="11" name="Picture 10" descr="A person wearing a suit and tie&#10;&#10;Description generated with very high confidence">
            <a:extLst>
              <a:ext uri="{FF2B5EF4-FFF2-40B4-BE49-F238E27FC236}">
                <a16:creationId xmlns:a16="http://schemas.microsoft.com/office/drawing/2014/main" id="{83C6C2AF-7720-4A42-B03D-230C61B73B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320" y="3559771"/>
            <a:ext cx="3589122" cy="23883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person wearing a suit and tie&#10;&#10;Description generated with very high confidence">
            <a:extLst>
              <a:ext uri="{FF2B5EF4-FFF2-40B4-BE49-F238E27FC236}">
                <a16:creationId xmlns:a16="http://schemas.microsoft.com/office/drawing/2014/main" id="{4DC07BBE-DD6C-4A06-B3F6-46300669C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3335" y="1627012"/>
            <a:ext cx="2265966" cy="2971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6AAEA9EF-47CC-4090-9E6D-6BBB2783300E}"/>
              </a:ext>
            </a:extLst>
          </p:cNvPr>
          <p:cNvSpPr txBox="1"/>
          <p:nvPr/>
        </p:nvSpPr>
        <p:spPr>
          <a:xfrm>
            <a:off x="742699" y="311840"/>
            <a:ext cx="4226358" cy="2800767"/>
          </a:xfrm>
          <a:prstGeom prst="rect">
            <a:avLst/>
          </a:prstGeom>
          <a:noFill/>
        </p:spPr>
        <p:txBody>
          <a:bodyPr wrap="square" rtlCol="0">
            <a:spAutoFit/>
          </a:bodyPr>
          <a:lstStyle/>
          <a:p>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Putnam County has a rich history with several well-known connections. Our county is named after General Israel Putnam, a hero of the Revolutionary War.  William H. Seward, a Secretary of State under President Abraham Lincoln, served as rector for Eatonton’s first school known as Eatonton Academy. </a:t>
            </a:r>
          </a:p>
          <a:p>
            <a:endPar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6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Some of our other well-known connections are also pictured here. Maybe you’ve heard of them? </a:t>
            </a:r>
          </a:p>
        </p:txBody>
      </p:sp>
      <p:sp>
        <p:nvSpPr>
          <p:cNvPr id="15" name="TextBox 14">
            <a:extLst>
              <a:ext uri="{FF2B5EF4-FFF2-40B4-BE49-F238E27FC236}">
                <a16:creationId xmlns:a16="http://schemas.microsoft.com/office/drawing/2014/main" id="{2664D053-A785-4393-A5E9-5868E8B7C72F}"/>
              </a:ext>
            </a:extLst>
          </p:cNvPr>
          <p:cNvSpPr txBox="1"/>
          <p:nvPr/>
        </p:nvSpPr>
        <p:spPr>
          <a:xfrm>
            <a:off x="1079971" y="5522991"/>
            <a:ext cx="3200400" cy="523220"/>
          </a:xfrm>
          <a:prstGeom prst="rect">
            <a:avLst/>
          </a:prstGeom>
          <a:noFill/>
        </p:spPr>
        <p:txBody>
          <a:bodyPr wrap="square" rtlCol="0">
            <a:spAutoFit/>
          </a:bodyPr>
          <a:lstStyle/>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Vincent Hancock</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three-time Olympic gold medalist, grew up in Putnam County.</a:t>
            </a:r>
          </a:p>
        </p:txBody>
      </p:sp>
      <p:sp>
        <p:nvSpPr>
          <p:cNvPr id="16" name="TextBox 15">
            <a:extLst>
              <a:ext uri="{FF2B5EF4-FFF2-40B4-BE49-F238E27FC236}">
                <a16:creationId xmlns:a16="http://schemas.microsoft.com/office/drawing/2014/main" id="{01EABDF5-6D57-437B-B0A3-C7BDD033208B}"/>
              </a:ext>
            </a:extLst>
          </p:cNvPr>
          <p:cNvSpPr txBox="1"/>
          <p:nvPr/>
        </p:nvSpPr>
        <p:spPr>
          <a:xfrm>
            <a:off x="5381493" y="2737893"/>
            <a:ext cx="3048000" cy="738664"/>
          </a:xfrm>
          <a:prstGeom prst="rect">
            <a:avLst/>
          </a:prstGeom>
          <a:noFill/>
        </p:spPr>
        <p:txBody>
          <a:bodyPr wrap="square" rtlCol="0">
            <a:spAutoFit/>
          </a:bodyPr>
          <a:lstStyle/>
          <a:p>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Pulitzer Prize Winning Author and Women’s Rights Activist, </a:t>
            </a:r>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Alice Walker</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was born in Putnam County.</a:t>
            </a:r>
          </a:p>
        </p:txBody>
      </p:sp>
      <p:sp>
        <p:nvSpPr>
          <p:cNvPr id="18" name="TextBox 17">
            <a:extLst>
              <a:ext uri="{FF2B5EF4-FFF2-40B4-BE49-F238E27FC236}">
                <a16:creationId xmlns:a16="http://schemas.microsoft.com/office/drawing/2014/main" id="{1A5EF60C-5656-485D-8B0D-858C27FECC1A}"/>
              </a:ext>
            </a:extLst>
          </p:cNvPr>
          <p:cNvSpPr txBox="1"/>
          <p:nvPr/>
        </p:nvSpPr>
        <p:spPr>
          <a:xfrm>
            <a:off x="9183335" y="4598202"/>
            <a:ext cx="2265966" cy="738664"/>
          </a:xfrm>
          <a:prstGeom prst="rect">
            <a:avLst/>
          </a:prstGeom>
          <a:noFill/>
        </p:spPr>
        <p:txBody>
          <a:bodyPr wrap="square" rtlCol="0">
            <a:spAutoFit/>
          </a:bodyPr>
          <a:lstStyle/>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Joel Chandler Harris</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fiction writer and folklorist, was born in Putnam County.</a:t>
            </a:r>
          </a:p>
        </p:txBody>
      </p:sp>
      <p:sp>
        <p:nvSpPr>
          <p:cNvPr id="19" name="TextBox 18">
            <a:extLst>
              <a:ext uri="{FF2B5EF4-FFF2-40B4-BE49-F238E27FC236}">
                <a16:creationId xmlns:a16="http://schemas.microsoft.com/office/drawing/2014/main" id="{F3019CA5-D209-48A2-8D84-437F3931EEC0}"/>
              </a:ext>
            </a:extLst>
          </p:cNvPr>
          <p:cNvSpPr txBox="1"/>
          <p:nvPr/>
        </p:nvSpPr>
        <p:spPr>
          <a:xfrm>
            <a:off x="4969056" y="6021858"/>
            <a:ext cx="3638385" cy="523220"/>
          </a:xfrm>
          <a:prstGeom prst="rect">
            <a:avLst/>
          </a:prstGeom>
          <a:noFill/>
        </p:spPr>
        <p:txBody>
          <a:bodyPr wrap="square" rtlCol="0">
            <a:spAutoFit/>
          </a:bodyPr>
          <a:lstStyle/>
          <a:p>
            <a:r>
              <a:rPr lang="en-US" sz="1400" b="1"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Truett Cathy</a:t>
            </a:r>
            <a:r>
              <a:rPr lang="en-US" sz="14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 founder and chairman emeritus of Chick-fil-A, was born in Putnam County. </a:t>
            </a:r>
          </a:p>
        </p:txBody>
      </p:sp>
      <p:pic>
        <p:nvPicPr>
          <p:cNvPr id="1026" name="Picture 2" descr="American Vincent Hancock golden once again in men's skeet - KTVZ">
            <a:extLst>
              <a:ext uri="{FF2B5EF4-FFF2-40B4-BE49-F238E27FC236}">
                <a16:creationId xmlns:a16="http://schemas.microsoft.com/office/drawing/2014/main" id="{45695385-52E4-4924-9A38-7B3E13FB85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388" y="3682163"/>
            <a:ext cx="3271566" cy="1832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 name="Picture 4" descr="Alice Walker folding her arms as butteryfly wings">
            <a:extLst>
              <a:ext uri="{FF2B5EF4-FFF2-40B4-BE49-F238E27FC236}">
                <a16:creationId xmlns:a16="http://schemas.microsoft.com/office/drawing/2014/main" id="{A5F37CC0-74F1-4096-ADB2-BD30B0D11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396" y="58754"/>
            <a:ext cx="2640970" cy="26409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883282"/>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15314" y="0"/>
            <a:ext cx="11761371" cy="1233424"/>
          </a:xfrm>
          <a:prstGeom prst="rect">
            <a:avLst/>
          </a:prstGeom>
        </p:spPr>
        <p:txBody>
          <a:bodyPr anchor="ctr">
            <a:normAutofit/>
          </a:bodyPr>
          <a:lstStyle/>
          <a:p>
            <a:r>
              <a:rPr lang="en-US" sz="2800" b="1">
                <a:solidFill>
                  <a:schemeClr val="accent3">
                    <a:lumMod val="75000"/>
                  </a:schemeClr>
                </a:solidFill>
              </a:rPr>
              <a:t>Award for Outstanding Achievement in Popular Annual Financial Reporting</a:t>
            </a:r>
          </a:p>
        </p:txBody>
      </p:sp>
      <p:sp>
        <p:nvSpPr>
          <p:cNvPr id="14" name="Content Placeholder 2"/>
          <p:cNvSpPr>
            <a:spLocks noGrp="1"/>
          </p:cNvSpPr>
          <p:nvPr>
            <p:ph sz="half" idx="1"/>
          </p:nvPr>
        </p:nvSpPr>
        <p:spPr>
          <a:xfrm>
            <a:off x="1065059" y="892591"/>
            <a:ext cx="4546467" cy="5403633"/>
          </a:xfrm>
          <a:prstGeom prst="rect">
            <a:avLst/>
          </a:prstGeom>
          <a:solidFill>
            <a:schemeClr val="bg1"/>
          </a:solidFill>
          <a:ln>
            <a:noFill/>
          </a:ln>
        </p:spPr>
        <p:txBody>
          <a:bodyPr>
            <a:noAutofit/>
          </a:bodyPr>
          <a:lstStyle/>
          <a:p>
            <a:pPr marL="45720" indent="0" algn="just">
              <a:lnSpc>
                <a:spcPct val="100000"/>
              </a:lnSpc>
              <a:buNone/>
            </a:pPr>
            <a:r>
              <a:rPr lang="en-US" sz="14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Government Finance Officers Association of the United States and Canada (GFOA) has given an Award for Outstanding Achievement in Popular Annual Financial Reporting to Putnam County Government for its Popular Annual Financial Report for the fiscal year ended September 30, 2021. The Award for Outstanding Achievement in Popular Financial Reporting is a prestigious national award recognizing conformance with the highest standards for preparation of state and local government popular reports. </a:t>
            </a:r>
          </a:p>
          <a:p>
            <a:pPr marL="45720" indent="0" algn="just">
              <a:lnSpc>
                <a:spcPct val="100000"/>
              </a:lnSpc>
              <a:buNone/>
            </a:pPr>
            <a:r>
              <a:rPr lang="en-US" sz="14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In order to receive an Award for Outstanding Achievement in Popular Financial Reporting, a government unit must publish a Popular Annual Financial Report, whose contents conform to program standards of creativity, presentation, understandability, and reader appeal. </a:t>
            </a:r>
          </a:p>
          <a:p>
            <a:pPr marL="45720" indent="0" algn="just">
              <a:lnSpc>
                <a:spcPct val="100000"/>
              </a:lnSpc>
              <a:buNone/>
            </a:pPr>
            <a:r>
              <a:rPr lang="en-US" sz="140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An Award for Outstanding Achievement in Popular Annual Financial Reporting is valid for a period of one year only. Putnam County Government has received a Popular Award for the last seven consecutive years (fiscal years ended 2015 – 2021). We believe our current report continues to conform to the Popular Annual Financial Reporting requirements, and we are submitting it to GFOA to determine its eligibility for another Award.</a:t>
            </a:r>
          </a:p>
        </p:txBody>
      </p:sp>
      <p:sp>
        <p:nvSpPr>
          <p:cNvPr id="2" name="Slide Number Placeholder 1">
            <a:extLst>
              <a:ext uri="{FF2B5EF4-FFF2-40B4-BE49-F238E27FC236}">
                <a16:creationId xmlns:a16="http://schemas.microsoft.com/office/drawing/2014/main" id="{8BB739D7-68F1-4EFF-8385-1256801D6256}"/>
              </a:ext>
            </a:extLst>
          </p:cNvPr>
          <p:cNvSpPr>
            <a:spLocks noGrp="1"/>
          </p:cNvSpPr>
          <p:nvPr>
            <p:ph type="sldNum" sz="quarter" idx="12"/>
          </p:nvPr>
        </p:nvSpPr>
        <p:spPr/>
        <p:txBody>
          <a:bodyPr/>
          <a:lstStyle/>
          <a:p>
            <a:r>
              <a:rPr lang="en-US"/>
              <a:t>8</a:t>
            </a:r>
          </a:p>
        </p:txBody>
      </p:sp>
      <p:pic>
        <p:nvPicPr>
          <p:cNvPr id="4" name="Picture 3">
            <a:extLst>
              <a:ext uri="{FF2B5EF4-FFF2-40B4-BE49-F238E27FC236}">
                <a16:creationId xmlns:a16="http://schemas.microsoft.com/office/drawing/2014/main" id="{EF5EF2D3-7D63-F787-FEC5-3A62FE452E6C}"/>
              </a:ext>
            </a:extLst>
          </p:cNvPr>
          <p:cNvPicPr>
            <a:picLocks noChangeAspect="1"/>
          </p:cNvPicPr>
          <p:nvPr/>
        </p:nvPicPr>
        <p:blipFill>
          <a:blip r:embed="rId2"/>
          <a:stretch>
            <a:fillRect/>
          </a:stretch>
        </p:blipFill>
        <p:spPr>
          <a:xfrm>
            <a:off x="6095999" y="892591"/>
            <a:ext cx="4475527" cy="5403633"/>
          </a:xfrm>
          <a:prstGeom prst="rect">
            <a:avLst/>
          </a:prstGeom>
          <a:ln>
            <a:solidFill>
              <a:srgbClr val="000000"/>
            </a:solidFill>
          </a:ln>
        </p:spPr>
      </p:pic>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70A84-8E1D-4F3A-96ED-0601868B7AB5}"/>
              </a:ext>
            </a:extLst>
          </p:cNvPr>
          <p:cNvSpPr>
            <a:spLocks noGrp="1"/>
          </p:cNvSpPr>
          <p:nvPr>
            <p:ph type="sldNum" sz="quarter" idx="12"/>
          </p:nvPr>
        </p:nvSpPr>
        <p:spPr/>
        <p:txBody>
          <a:bodyPr/>
          <a:lstStyle/>
          <a:p>
            <a:r>
              <a:rPr lang="en-US"/>
              <a:t>9</a:t>
            </a:r>
          </a:p>
        </p:txBody>
      </p:sp>
      <p:pic>
        <p:nvPicPr>
          <p:cNvPr id="3" name="Picture 2">
            <a:extLst>
              <a:ext uri="{FF2B5EF4-FFF2-40B4-BE49-F238E27FC236}">
                <a16:creationId xmlns:a16="http://schemas.microsoft.com/office/drawing/2014/main" id="{C9F71AE5-ECDE-487F-BF5C-216B91EAA90D}"/>
              </a:ext>
            </a:extLst>
          </p:cNvPr>
          <p:cNvPicPr preferRelativeResize="0">
            <a:picLocks/>
          </p:cNvPicPr>
          <p:nvPr/>
        </p:nvPicPr>
        <p:blipFill rotWithShape="1">
          <a:blip r:embed="rId2"/>
          <a:srcRect l="1022" t="1849" r="4520" b="16054"/>
          <a:stretch/>
        </p:blipFill>
        <p:spPr>
          <a:xfrm>
            <a:off x="363894" y="0"/>
            <a:ext cx="11150081" cy="6614494"/>
          </a:xfrm>
          <a:prstGeom prst="rect">
            <a:avLst/>
          </a:prstGeom>
        </p:spPr>
      </p:pic>
    </p:spTree>
    <p:extLst>
      <p:ext uri="{BB962C8B-B14F-4D97-AF65-F5344CB8AC3E}">
        <p14:creationId xmlns:p14="http://schemas.microsoft.com/office/powerpoint/2010/main" val="2301501593"/>
      </p:ext>
    </p:extLst>
  </p:cSld>
  <p:clrMapOvr>
    <a:masterClrMapping/>
  </p:clrMapOvr>
  <mc:AlternateContent xmlns:mc="http://schemas.openxmlformats.org/markup-compatibility/2006" xmlns:p14="http://schemas.microsoft.com/office/powerpoint/2010/main">
    <mc:Choice Requires="p14">
      <p:transition p14:dur="250" advTm="10000">
        <p:cut/>
      </p:transition>
    </mc:Choice>
    <mc:Fallback xmlns="">
      <p:transition advTm="10000">
        <p:cut/>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2388</Words>
  <Application>Microsoft Office PowerPoint</Application>
  <PresentationFormat>Widescreen</PresentationFormat>
  <Paragraphs>141</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Aharoni</vt:lpstr>
      <vt:lpstr>Arial</vt:lpstr>
      <vt:lpstr>Calibri</vt:lpstr>
      <vt:lpstr>Corbel</vt:lpstr>
      <vt:lpstr>Euphemia</vt:lpstr>
      <vt:lpstr>Banded Design Blue 16x9</vt:lpstr>
      <vt:lpstr>Your Tax Dollars at Work</vt:lpstr>
      <vt:lpstr>PowerPoint Presentation</vt:lpstr>
      <vt:lpstr>PowerPoint Presentation</vt:lpstr>
      <vt:lpstr>PowerPoint Presentation</vt:lpstr>
      <vt:lpstr>PowerPoint Presentation</vt:lpstr>
      <vt:lpstr>PowerPoint Presentation</vt:lpstr>
      <vt:lpstr>PowerPoint Presentation</vt:lpstr>
      <vt:lpstr>Award for Outstanding Achievement in Popular Annual Financial Reporting</vt:lpstr>
      <vt:lpstr>PowerPoint Presentation</vt:lpstr>
      <vt:lpstr>Putnam County EMS</vt:lpstr>
      <vt:lpstr>PowerPoint Presentation</vt:lpstr>
      <vt:lpstr>Fire/EMS Station 10</vt:lpstr>
      <vt:lpstr>Animal Services  </vt:lpstr>
      <vt:lpstr>Uncle Remus Golf Course</vt:lpstr>
      <vt:lpstr>Putnam County Recreation</vt:lpstr>
      <vt:lpstr>PowerPoint Presentation</vt:lpstr>
      <vt:lpstr>How is the county using its assets? </vt:lpstr>
      <vt:lpstr>Glossary of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Tax Dollars at Work</dc:title>
  <dc:creator>Donna Todd</dc:creator>
  <cp:lastModifiedBy>Linda Cook</cp:lastModifiedBy>
  <cp:revision>3</cp:revision>
  <cp:lastPrinted>2023-03-30T18:54:00Z</cp:lastPrinted>
  <dcterms:created xsi:type="dcterms:W3CDTF">2021-03-17T14:10:13Z</dcterms:created>
  <dcterms:modified xsi:type="dcterms:W3CDTF">2024-02-22T16:10:04Z</dcterms:modified>
</cp:coreProperties>
</file>